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59"/>
  </p:notesMasterIdLst>
  <p:sldIdLst>
    <p:sldId id="263" r:id="rId2"/>
    <p:sldId id="270" r:id="rId3"/>
    <p:sldId id="299" r:id="rId4"/>
    <p:sldId id="313" r:id="rId5"/>
    <p:sldId id="271" r:id="rId6"/>
    <p:sldId id="272" r:id="rId7"/>
    <p:sldId id="273" r:id="rId8"/>
    <p:sldId id="261" r:id="rId9"/>
    <p:sldId id="262" r:id="rId10"/>
    <p:sldId id="280" r:id="rId11"/>
    <p:sldId id="259" r:id="rId12"/>
    <p:sldId id="260" r:id="rId13"/>
    <p:sldId id="266" r:id="rId14"/>
    <p:sldId id="265" r:id="rId15"/>
    <p:sldId id="302" r:id="rId16"/>
    <p:sldId id="303" r:id="rId17"/>
    <p:sldId id="304" r:id="rId18"/>
    <p:sldId id="320" r:id="rId19"/>
    <p:sldId id="321" r:id="rId20"/>
    <p:sldId id="275" r:id="rId21"/>
    <p:sldId id="274" r:id="rId22"/>
    <p:sldId id="286" r:id="rId23"/>
    <p:sldId id="292" r:id="rId24"/>
    <p:sldId id="293" r:id="rId25"/>
    <p:sldId id="306" r:id="rId26"/>
    <p:sldId id="314" r:id="rId27"/>
    <p:sldId id="316" r:id="rId28"/>
    <p:sldId id="315" r:id="rId29"/>
    <p:sldId id="317" r:id="rId30"/>
    <p:sldId id="307" r:id="rId31"/>
    <p:sldId id="312" r:id="rId32"/>
    <p:sldId id="308" r:id="rId33"/>
    <p:sldId id="309" r:id="rId34"/>
    <p:sldId id="310" r:id="rId35"/>
    <p:sldId id="311" r:id="rId36"/>
    <p:sldId id="322" r:id="rId37"/>
    <p:sldId id="318" r:id="rId38"/>
    <p:sldId id="319" r:id="rId39"/>
    <p:sldId id="276" r:id="rId40"/>
    <p:sldId id="277" r:id="rId41"/>
    <p:sldId id="297" r:id="rId42"/>
    <p:sldId id="285" r:id="rId43"/>
    <p:sldId id="300" r:id="rId44"/>
    <p:sldId id="278" r:id="rId45"/>
    <p:sldId id="279" r:id="rId46"/>
    <p:sldId id="283" r:id="rId47"/>
    <p:sldId id="281" r:id="rId48"/>
    <p:sldId id="282" r:id="rId49"/>
    <p:sldId id="284" r:id="rId50"/>
    <p:sldId id="298" r:id="rId51"/>
    <p:sldId id="267" r:id="rId52"/>
    <p:sldId id="323" r:id="rId53"/>
    <p:sldId id="327" r:id="rId54"/>
    <p:sldId id="324" r:id="rId55"/>
    <p:sldId id="325" r:id="rId56"/>
    <p:sldId id="326" r:id="rId57"/>
    <p:sldId id="32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9DC715-3C1F-9D4C-8D19-0883EC147F9C}">
          <p14:sldIdLst>
            <p14:sldId id="263"/>
            <p14:sldId id="270"/>
            <p14:sldId id="299"/>
            <p14:sldId id="313"/>
            <p14:sldId id="271"/>
            <p14:sldId id="272"/>
          </p14:sldIdLst>
        </p14:section>
        <p14:section name="Probleem" id="{E3022B28-8126-1442-A162-557C9BE5FAC7}">
          <p14:sldIdLst>
            <p14:sldId id="273"/>
          </p14:sldIdLst>
        </p14:section>
        <p14:section name="Oplossing" id="{095B2D13-6AAD-2248-A089-3CA21BD25AE0}">
          <p14:sldIdLst>
            <p14:sldId id="261"/>
            <p14:sldId id="262"/>
            <p14:sldId id="280"/>
            <p14:sldId id="259"/>
            <p14:sldId id="260"/>
            <p14:sldId id="266"/>
            <p14:sldId id="265"/>
            <p14:sldId id="302"/>
            <p14:sldId id="303"/>
            <p14:sldId id="304"/>
            <p14:sldId id="320"/>
            <p14:sldId id="321"/>
            <p14:sldId id="275"/>
            <p14:sldId id="274"/>
            <p14:sldId id="286"/>
            <p14:sldId id="292"/>
            <p14:sldId id="293"/>
            <p14:sldId id="306"/>
            <p14:sldId id="314"/>
            <p14:sldId id="316"/>
            <p14:sldId id="315"/>
            <p14:sldId id="317"/>
            <p14:sldId id="307"/>
            <p14:sldId id="312"/>
            <p14:sldId id="308"/>
            <p14:sldId id="309"/>
            <p14:sldId id="310"/>
            <p14:sldId id="311"/>
            <p14:sldId id="322"/>
            <p14:sldId id="318"/>
            <p14:sldId id="319"/>
            <p14:sldId id="276"/>
            <p14:sldId id="277"/>
            <p14:sldId id="297"/>
            <p14:sldId id="285"/>
            <p14:sldId id="300"/>
            <p14:sldId id="278"/>
            <p14:sldId id="279"/>
            <p14:sldId id="283"/>
            <p14:sldId id="281"/>
            <p14:sldId id="282"/>
            <p14:sldId id="284"/>
            <p14:sldId id="298"/>
            <p14:sldId id="267"/>
            <p14:sldId id="323"/>
            <p14:sldId id="327"/>
            <p14:sldId id="324"/>
            <p14:sldId id="325"/>
            <p14:sldId id="326"/>
            <p14:sldId id="328"/>
          </p14:sldIdLst>
        </p14:section>
        <p14:section name="Call to Action" id="{D5550108-640C-104F-9FD6-056637FD7F1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82"/>
    <a:srgbClr val="250504"/>
    <a:srgbClr val="25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0" autoAdjust="0"/>
    <p:restoredTop sz="94455" autoAdjust="0"/>
  </p:normalViewPr>
  <p:slideViewPr>
    <p:cSldViewPr snapToGrid="0" snapToObjects="1">
      <p:cViewPr varScale="1">
        <p:scale>
          <a:sx n="172" d="100"/>
          <a:sy n="172" d="100"/>
        </p:scale>
        <p:origin x="9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52E7-AC5A-1046-AA4D-974E86486BC7}" type="datetimeFigureOut">
              <a:rPr lang="en-US" smtClean="0"/>
              <a:t>7/24/16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86A1-99AE-0E47-9041-C867B4B7C3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996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786A1-99AE-0E47-9041-C867B4B7C34E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595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D113-2C8D-134F-99B7-5A2CF3D059D3}" type="datetimeFigureOut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BDDF4-0067-AD43-933F-DCA69C00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umiGuide/haskell-opencv" TargetMode="Externa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>
                <a:solidFill>
                  <a:srgbClr val="F9FF82"/>
                </a:solidFill>
              </a:rPr>
              <a:t>Functional</a:t>
            </a:r>
            <a:r>
              <a:rPr lang="nl-NL" dirty="0" smtClean="0">
                <a:solidFill>
                  <a:srgbClr val="F9FF82"/>
                </a:solidFill>
              </a:rPr>
              <a:t> Programming </a:t>
            </a:r>
            <a:r>
              <a:rPr lang="nl-NL" dirty="0" smtClean="0"/>
              <a:t>at </a:t>
            </a:r>
            <a:r>
              <a:rPr lang="nl-NL" dirty="0" err="1" smtClean="0"/>
              <a:t>LumiGuide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5" descr="logo-don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66" y="1720560"/>
            <a:ext cx="3295890" cy="329589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43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07 at 15.30.5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" y="0"/>
            <a:ext cx="7578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876" r="-31876"/>
          <a:stretch>
            <a:fillRect/>
          </a:stretch>
        </p:blipFill>
        <p:spPr>
          <a:xfrm rot="16200000">
            <a:off x="-552597" y="1396642"/>
            <a:ext cx="10245393" cy="56345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Detection of </a:t>
            </a:r>
            <a:r>
              <a:rPr lang="en-US" sz="3600">
                <a:solidFill>
                  <a:srgbClr val="F9FF82"/>
                </a:solidFill>
              </a:rPr>
              <a:t>’rack-free’ </a:t>
            </a:r>
            <a:r>
              <a:rPr lang="en-US" sz="3600"/>
              <a:t>parking spaces</a:t>
            </a:r>
          </a:p>
        </p:txBody>
      </p:sp>
    </p:spTree>
    <p:extLst>
      <p:ext uri="{BB962C8B-B14F-4D97-AF65-F5344CB8AC3E}">
        <p14:creationId xmlns:p14="http://schemas.microsoft.com/office/powerpoint/2010/main" val="67139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Detection of </a:t>
            </a:r>
            <a:r>
              <a:rPr lang="en-US" sz="3600">
                <a:solidFill>
                  <a:srgbClr val="F9FF82"/>
                </a:solidFill>
              </a:rPr>
              <a:t>’rack-free’ </a:t>
            </a:r>
            <a:r>
              <a:rPr lang="en-US" sz="3600"/>
              <a:t>parking spaces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63" r="-6663"/>
          <a:stretch/>
        </p:blipFill>
        <p:spPr/>
      </p:pic>
    </p:spTree>
    <p:extLst>
      <p:ext uri="{BB962C8B-B14F-4D97-AF65-F5344CB8AC3E}">
        <p14:creationId xmlns:p14="http://schemas.microsoft.com/office/powerpoint/2010/main" val="37241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5037" y="2032000"/>
            <a:ext cx="6434666" cy="4826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Signage</a:t>
            </a:r>
            <a:endParaRPr lang="nl-NL"/>
          </a:p>
        </p:txBody>
      </p:sp>
      <p:pic>
        <p:nvPicPr>
          <p:cNvPr id="5" name="Picture 4" descr="utrecht_display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52" y="0"/>
            <a:ext cx="8686800" cy="20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876" y="5788011"/>
            <a:ext cx="3327129" cy="707886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nl-NL" sz="4000" dirty="0" smtClean="0"/>
              <a:t>Indoor displays</a:t>
            </a:r>
            <a:endParaRPr lang="nl-NL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12876" y="1324114"/>
            <a:ext cx="3703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Outdoor displays</a:t>
            </a:r>
            <a:endParaRPr lang="nl-NL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392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Management Software</a:t>
            </a:r>
            <a:endParaRPr lang="nl-NL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r="283"/>
          <a:stretch>
            <a:fillRect/>
          </a:stretch>
        </p:blipFill>
        <p:spPr/>
      </p:pic>
      <p:pic>
        <p:nvPicPr>
          <p:cNvPr id="7" name="Picture 6" descr="stadhui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952" y="1929855"/>
            <a:ext cx="7512805" cy="5114487"/>
          </a:xfrm>
          <a:prstGeom prst="rect">
            <a:avLst/>
          </a:prstGeom>
        </p:spPr>
      </p:pic>
      <p:pic>
        <p:nvPicPr>
          <p:cNvPr id="8" name="Picture 7" descr="plo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14" y="1265346"/>
            <a:ext cx="6393410" cy="37148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17813" y="5970914"/>
            <a:ext cx="2658801" cy="1095477"/>
            <a:chOff x="-17813" y="5970914"/>
            <a:chExt cx="2658801" cy="10954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813" y="5970914"/>
              <a:ext cx="1095477" cy="109547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54629" y="6333986"/>
              <a:ext cx="1686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Haskell backend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9144000" cy="609482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85757" y="485584"/>
            <a:ext cx="3506189" cy="2519187"/>
            <a:chOff x="4465123" y="414332"/>
            <a:chExt cx="3506189" cy="2519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Group 8"/>
            <p:cNvGrpSpPr/>
            <p:nvPr/>
          </p:nvGrpSpPr>
          <p:grpSpPr>
            <a:xfrm>
              <a:off x="4465123" y="761010"/>
              <a:ext cx="3506189" cy="1825831"/>
              <a:chOff x="4465123" y="761010"/>
              <a:chExt cx="3506189" cy="182583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5481" y="761010"/>
                <a:ext cx="1825831" cy="18258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465123" y="1166094"/>
                <a:ext cx="190308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smtClean="0"/>
                  <a:t>100%</a:t>
                </a:r>
                <a:endParaRPr lang="en-US" sz="600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302710" y="414332"/>
              <a:ext cx="18310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/>
                <a:t>o</a:t>
              </a:r>
              <a:r>
                <a:rPr lang="en-US" sz="4000" smtClean="0"/>
                <a:t>ur first</a:t>
              </a:r>
              <a:endParaRPr lang="en-US" sz="40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43870" y="2225633"/>
              <a:ext cx="15486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/>
                <a:t>facility</a:t>
              </a:r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4081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" y="368300"/>
            <a:ext cx="9144000" cy="6104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937"/>
            <a:ext cx="63986560" cy="68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Cube 4"/>
          <p:cNvSpPr/>
          <p:nvPr/>
        </p:nvSpPr>
        <p:spPr>
          <a:xfrm>
            <a:off x="3902927" y="3109331"/>
            <a:ext cx="1553737" cy="319669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  <a:r>
              <a:rPr lang="en-US" smtClean="0"/>
              <a:t>acility-server</a:t>
            </a:r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4159405" y="5549589"/>
            <a:ext cx="1650381" cy="401444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central-server</a:t>
            </a:r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3702203" y="4187283"/>
            <a:ext cx="1873405" cy="100360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3505199" y="5876692"/>
            <a:ext cx="1650381" cy="401444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central-server</a:t>
            </a:r>
            <a:endParaRPr lang="en-US" dirty="0"/>
          </a:p>
        </p:txBody>
      </p:sp>
      <p:cxnSp>
        <p:nvCxnSpPr>
          <p:cNvPr id="10" name="Elbow Connector 9"/>
          <p:cNvCxnSpPr>
            <a:endCxn id="5" idx="0"/>
          </p:cNvCxnSpPr>
          <p:nvPr/>
        </p:nvCxnSpPr>
        <p:spPr>
          <a:xfrm rot="16200000" flipH="1">
            <a:off x="2760395" y="1149972"/>
            <a:ext cx="2157758" cy="1760960"/>
          </a:xfrm>
          <a:prstGeom prst="bentConnector3">
            <a:avLst>
              <a:gd name="adj1" fmla="val 388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5" idx="0"/>
          </p:cNvCxnSpPr>
          <p:nvPr/>
        </p:nvCxnSpPr>
        <p:spPr>
          <a:xfrm rot="16200000" flipH="1">
            <a:off x="3369992" y="1759569"/>
            <a:ext cx="1555594" cy="1143930"/>
          </a:xfrm>
          <a:prstGeom prst="bentConnector3">
            <a:avLst>
              <a:gd name="adj1" fmla="val 299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5" idx="0"/>
          </p:cNvCxnSpPr>
          <p:nvPr/>
        </p:nvCxnSpPr>
        <p:spPr>
          <a:xfrm rot="5400000">
            <a:off x="4356876" y="1310732"/>
            <a:ext cx="2161477" cy="1435720"/>
          </a:xfrm>
          <a:prstGeom prst="bentConnector3">
            <a:avLst>
              <a:gd name="adj1" fmla="val 473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5" idx="0"/>
          </p:cNvCxnSpPr>
          <p:nvPr/>
        </p:nvCxnSpPr>
        <p:spPr>
          <a:xfrm rot="5400000">
            <a:off x="4390328" y="1883162"/>
            <a:ext cx="1555596" cy="896743"/>
          </a:xfrm>
          <a:prstGeom prst="bentConnector3">
            <a:avLst>
              <a:gd name="adj1" fmla="val 299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6200000" flipH="1">
            <a:off x="3628099" y="2017673"/>
            <a:ext cx="1302831" cy="880480"/>
          </a:xfrm>
          <a:prstGeom prst="bentConnector3">
            <a:avLst>
              <a:gd name="adj1" fmla="val 356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5" idx="0"/>
          </p:cNvCxnSpPr>
          <p:nvPr/>
        </p:nvCxnSpPr>
        <p:spPr>
          <a:xfrm rot="5400000">
            <a:off x="4427268" y="2098981"/>
            <a:ext cx="1302836" cy="717864"/>
          </a:xfrm>
          <a:prstGeom prst="bentConnector3">
            <a:avLst>
              <a:gd name="adj1" fmla="val 357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7" idx="3"/>
            <a:endCxn id="5" idx="3"/>
          </p:cNvCxnSpPr>
          <p:nvPr/>
        </p:nvCxnSpPr>
        <p:spPr>
          <a:xfrm rot="5400000" flipH="1" flipV="1">
            <a:off x="4231539" y="3836368"/>
            <a:ext cx="815665" cy="931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" idx="0"/>
            <a:endCxn id="7" idx="1"/>
          </p:cNvCxnSpPr>
          <p:nvPr/>
        </p:nvCxnSpPr>
        <p:spPr>
          <a:xfrm rot="16200000" flipV="1">
            <a:off x="4656958" y="5171771"/>
            <a:ext cx="359766" cy="395870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66379" y="3644588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DSL / 4G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Cube 4"/>
          <p:cNvSpPr/>
          <p:nvPr/>
        </p:nvSpPr>
        <p:spPr>
          <a:xfrm>
            <a:off x="3902927" y="3109331"/>
            <a:ext cx="1553737" cy="319669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  <a:r>
              <a:rPr lang="en-US" smtClean="0"/>
              <a:t>acility-server</a:t>
            </a:r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4159405" y="5549589"/>
            <a:ext cx="1650381" cy="401444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central-server</a:t>
            </a:r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3702203" y="4187283"/>
            <a:ext cx="1873405" cy="100360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3505199" y="5876692"/>
            <a:ext cx="1650381" cy="401444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central-server</a:t>
            </a:r>
            <a:endParaRPr lang="en-US" dirty="0"/>
          </a:p>
        </p:txBody>
      </p:sp>
      <p:cxnSp>
        <p:nvCxnSpPr>
          <p:cNvPr id="10" name="Elbow Connector 9"/>
          <p:cNvCxnSpPr>
            <a:endCxn id="5" idx="0"/>
          </p:cNvCxnSpPr>
          <p:nvPr/>
        </p:nvCxnSpPr>
        <p:spPr>
          <a:xfrm rot="16200000" flipH="1">
            <a:off x="2760395" y="1149972"/>
            <a:ext cx="2157758" cy="1760960"/>
          </a:xfrm>
          <a:prstGeom prst="bentConnector3">
            <a:avLst>
              <a:gd name="adj1" fmla="val 388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5" idx="0"/>
          </p:cNvCxnSpPr>
          <p:nvPr/>
        </p:nvCxnSpPr>
        <p:spPr>
          <a:xfrm rot="16200000" flipH="1">
            <a:off x="3369992" y="1759569"/>
            <a:ext cx="1555594" cy="1143930"/>
          </a:xfrm>
          <a:prstGeom prst="bentConnector3">
            <a:avLst>
              <a:gd name="adj1" fmla="val 299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5" idx="0"/>
          </p:cNvCxnSpPr>
          <p:nvPr/>
        </p:nvCxnSpPr>
        <p:spPr>
          <a:xfrm rot="5400000">
            <a:off x="4356876" y="1310732"/>
            <a:ext cx="2161477" cy="1435720"/>
          </a:xfrm>
          <a:prstGeom prst="bentConnector3">
            <a:avLst>
              <a:gd name="adj1" fmla="val 473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5" idx="0"/>
          </p:cNvCxnSpPr>
          <p:nvPr/>
        </p:nvCxnSpPr>
        <p:spPr>
          <a:xfrm rot="5400000">
            <a:off x="4390328" y="1883162"/>
            <a:ext cx="1555596" cy="896743"/>
          </a:xfrm>
          <a:prstGeom prst="bentConnector3">
            <a:avLst>
              <a:gd name="adj1" fmla="val 299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6200000" flipH="1">
            <a:off x="3628099" y="2017673"/>
            <a:ext cx="1302831" cy="880480"/>
          </a:xfrm>
          <a:prstGeom prst="bentConnector3">
            <a:avLst>
              <a:gd name="adj1" fmla="val 356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5" idx="0"/>
          </p:cNvCxnSpPr>
          <p:nvPr/>
        </p:nvCxnSpPr>
        <p:spPr>
          <a:xfrm rot="5400000">
            <a:off x="4427268" y="2098981"/>
            <a:ext cx="1302836" cy="717864"/>
          </a:xfrm>
          <a:prstGeom prst="bentConnector3">
            <a:avLst>
              <a:gd name="adj1" fmla="val 357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7" idx="3"/>
            <a:endCxn id="5" idx="3"/>
          </p:cNvCxnSpPr>
          <p:nvPr/>
        </p:nvCxnSpPr>
        <p:spPr>
          <a:xfrm rot="5400000" flipH="1" flipV="1">
            <a:off x="4231539" y="3836368"/>
            <a:ext cx="815665" cy="931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" idx="0"/>
            <a:endCxn id="7" idx="1"/>
          </p:cNvCxnSpPr>
          <p:nvPr/>
        </p:nvCxnSpPr>
        <p:spPr>
          <a:xfrm rot="16200000" flipV="1">
            <a:off x="4656958" y="5171771"/>
            <a:ext cx="359766" cy="395870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66379" y="3644588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DSL / 4G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5746594" y="3308193"/>
            <a:ext cx="1553737" cy="319669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  <a:r>
              <a:rPr lang="en-US" smtClean="0"/>
              <a:t>acility-server</a:t>
            </a:r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2163336" y="3341648"/>
            <a:ext cx="1553737" cy="319669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acility-server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371707" y="3627862"/>
            <a:ext cx="1553737" cy="319669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acility-server</a:t>
            </a:r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7497337" y="3639011"/>
            <a:ext cx="1553737" cy="319669"/>
          </a:xfrm>
          <a:prstGeom prst="cube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  <a:r>
              <a:rPr lang="en-US" smtClean="0"/>
              <a:t>acility-server</a:t>
            </a:r>
            <a:endParaRPr lang="en-US"/>
          </a:p>
        </p:txBody>
      </p:sp>
      <p:cxnSp>
        <p:nvCxnSpPr>
          <p:cNvPr id="21" name="Elbow Connector 20"/>
          <p:cNvCxnSpPr>
            <a:stCxn id="7" idx="0"/>
            <a:endCxn id="16" idx="3"/>
          </p:cNvCxnSpPr>
          <p:nvPr/>
        </p:nvCxnSpPr>
        <p:spPr>
          <a:xfrm flipV="1">
            <a:off x="5574047" y="3627862"/>
            <a:ext cx="909457" cy="1061226"/>
          </a:xfrm>
          <a:prstGeom prst="bentConnector2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0"/>
            <a:endCxn id="20" idx="3"/>
          </p:cNvCxnSpPr>
          <p:nvPr/>
        </p:nvCxnSpPr>
        <p:spPr>
          <a:xfrm flipV="1">
            <a:off x="5574047" y="3958680"/>
            <a:ext cx="2660200" cy="730408"/>
          </a:xfrm>
          <a:prstGeom prst="bentConnector2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7" idx="2"/>
            <a:endCxn id="18" idx="3"/>
          </p:cNvCxnSpPr>
          <p:nvPr/>
        </p:nvCxnSpPr>
        <p:spPr>
          <a:xfrm rot="10800000">
            <a:off x="2900246" y="3661318"/>
            <a:ext cx="807768" cy="1027771"/>
          </a:xfrm>
          <a:prstGeom prst="bentConnector2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7" idx="2"/>
            <a:endCxn id="19" idx="3"/>
          </p:cNvCxnSpPr>
          <p:nvPr/>
        </p:nvCxnSpPr>
        <p:spPr>
          <a:xfrm rot="10800000">
            <a:off x="1108618" y="3947532"/>
            <a:ext cx="2599397" cy="741557"/>
          </a:xfrm>
          <a:prstGeom prst="bentConnector2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3" descr="LumiOS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642" r="-28642"/>
          <a:stretch>
            <a:fillRect/>
          </a:stretch>
        </p:blipFill>
        <p:spPr>
          <a:xfrm>
            <a:off x="470712" y="3996985"/>
            <a:ext cx="1223713" cy="672995"/>
          </a:xfrm>
          <a:effectLst>
            <a:outerShdw blurRad="193675" dist="50800" dir="2700000" sx="101000" sy="101000" algn="tl" rotWithShape="0">
              <a:schemeClr val="bg1">
                <a:alpha val="43000"/>
              </a:schemeClr>
            </a:outerShdw>
          </a:effectLst>
        </p:spPr>
      </p:pic>
      <p:pic>
        <p:nvPicPr>
          <p:cNvPr id="33" name="Content Placeholder 3" descr="LumiO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642" r="-28642"/>
          <a:stretch>
            <a:fillRect/>
          </a:stretch>
        </p:blipFill>
        <p:spPr>
          <a:xfrm>
            <a:off x="2297151" y="3711494"/>
            <a:ext cx="1223713" cy="672995"/>
          </a:xfrm>
          <a:prstGeom prst="rect">
            <a:avLst/>
          </a:prstGeom>
          <a:effectLst>
            <a:outerShdw blurRad="193675" dist="50800" dir="2700000" sx="101000" sy="101000" algn="tl" rotWithShape="0">
              <a:schemeClr val="bg1">
                <a:alpha val="43000"/>
              </a:schemeClr>
            </a:outerShdw>
          </a:effectLst>
        </p:spPr>
      </p:pic>
      <p:pic>
        <p:nvPicPr>
          <p:cNvPr id="35" name="Content Placeholder 3" descr="LumiO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642" r="-28642"/>
          <a:stretch>
            <a:fillRect/>
          </a:stretch>
        </p:blipFill>
        <p:spPr>
          <a:xfrm>
            <a:off x="4048190" y="3487643"/>
            <a:ext cx="1223713" cy="672995"/>
          </a:xfrm>
          <a:prstGeom prst="rect">
            <a:avLst/>
          </a:prstGeom>
          <a:effectLst>
            <a:outerShdw blurRad="193675" dist="50800" dir="2700000" sx="101000" sy="101000" algn="tl" rotWithShape="0">
              <a:schemeClr val="bg1">
                <a:alpha val="43000"/>
              </a:schemeClr>
            </a:outerShdw>
          </a:effectLst>
        </p:spPr>
      </p:pic>
      <p:pic>
        <p:nvPicPr>
          <p:cNvPr id="36" name="Content Placeholder 3" descr="LumiO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642" r="-28642"/>
          <a:stretch>
            <a:fillRect/>
          </a:stretch>
        </p:blipFill>
        <p:spPr>
          <a:xfrm>
            <a:off x="5880411" y="3698689"/>
            <a:ext cx="1223713" cy="672995"/>
          </a:xfrm>
          <a:prstGeom prst="rect">
            <a:avLst/>
          </a:prstGeom>
          <a:effectLst>
            <a:outerShdw blurRad="193675" dist="50800" dir="2700000" sx="101000" sy="101000" algn="tl" rotWithShape="0">
              <a:schemeClr val="bg1">
                <a:alpha val="43000"/>
              </a:schemeClr>
            </a:outerShdw>
          </a:effectLst>
        </p:spPr>
      </p:pic>
      <p:pic>
        <p:nvPicPr>
          <p:cNvPr id="37" name="Content Placeholder 3" descr="LumiO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642" r="-28642"/>
          <a:stretch>
            <a:fillRect/>
          </a:stretch>
        </p:blipFill>
        <p:spPr>
          <a:xfrm>
            <a:off x="7631154" y="3996985"/>
            <a:ext cx="1223713" cy="672995"/>
          </a:xfrm>
          <a:prstGeom prst="rect">
            <a:avLst/>
          </a:prstGeom>
          <a:effectLst>
            <a:outerShdw blurRad="193675" dist="50800" dir="2700000" sx="101000" sy="101000" algn="tl" rotWithShape="0">
              <a:schemeClr val="bg1">
                <a:alpha val="43000"/>
              </a:schemeClr>
            </a:outerShdw>
          </a:effectLst>
        </p:spPr>
      </p:pic>
      <p:pic>
        <p:nvPicPr>
          <p:cNvPr id="38" name="Content Placeholder 3" descr="LumiO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642" r="-28642"/>
          <a:stretch>
            <a:fillRect/>
          </a:stretch>
        </p:blipFill>
        <p:spPr>
          <a:xfrm>
            <a:off x="2487254" y="5782213"/>
            <a:ext cx="1223713" cy="672995"/>
          </a:xfrm>
          <a:prstGeom prst="rect">
            <a:avLst/>
          </a:prstGeom>
          <a:effectLst>
            <a:outerShdw blurRad="193675" dist="50800" dir="2700000" sx="101000" sy="101000" algn="tl" rotWithShape="0">
              <a:schemeClr val="bg1">
                <a:alpha val="43000"/>
              </a:schemeClr>
            </a:outerShdw>
          </a:effectLst>
        </p:spPr>
      </p:pic>
      <p:pic>
        <p:nvPicPr>
          <p:cNvPr id="39" name="Content Placeholder 3" descr="LumiO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642" r="-28642"/>
          <a:stretch>
            <a:fillRect/>
          </a:stretch>
        </p:blipFill>
        <p:spPr>
          <a:xfrm>
            <a:off x="5652792" y="5324704"/>
            <a:ext cx="1223713" cy="672995"/>
          </a:xfrm>
          <a:prstGeom prst="rect">
            <a:avLst/>
          </a:prstGeom>
          <a:effectLst>
            <a:outerShdw blurRad="193675" dist="50800" dir="2700000" sx="101000" sy="101000" algn="tl" rotWithShape="0">
              <a:schemeClr val="bg1">
                <a:alpha val="43000"/>
              </a:scheme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7007132" y="5496750"/>
            <a:ext cx="2316613" cy="1015663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dirty="0" err="1" smtClean="0"/>
              <a:t>NixOS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5958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Bas van Dijk?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mtClean="0"/>
              <a:t>Sensor Sense  </a:t>
            </a:r>
            <a:r>
              <a:rPr lang="nl-NL" sz="2000" smtClean="0"/>
              <a:t>(Nijmegen, The Netherlands)</a:t>
            </a:r>
          </a:p>
          <a:p>
            <a:r>
              <a:rPr lang="nl-NL" err="1" smtClean="0"/>
              <a:t>Better</a:t>
            </a:r>
            <a:r>
              <a:rPr lang="nl-NL" smtClean="0"/>
              <a:t>  </a:t>
            </a:r>
            <a:r>
              <a:rPr lang="nl-NL" sz="2000" smtClean="0"/>
              <a:t>(Zürich, Switzerland)</a:t>
            </a:r>
            <a:br>
              <a:rPr lang="nl-NL" sz="2000" smtClean="0"/>
            </a:br>
            <a:r>
              <a:rPr lang="nl-NL" sz="2000" smtClean="0"/>
              <a:t>    </a:t>
            </a:r>
            <a:r>
              <a:rPr lang="nl-NL" err="1" smtClean="0"/>
              <a:t>ZuriHac</a:t>
            </a:r>
            <a:r>
              <a:rPr lang="nl-NL" smtClean="0"/>
              <a:t>!</a:t>
            </a:r>
          </a:p>
          <a:p>
            <a:r>
              <a:rPr lang="nl-NL" smtClean="0"/>
              <a:t>CTO @ </a:t>
            </a:r>
            <a:r>
              <a:rPr lang="nl-NL" err="1" smtClean="0"/>
              <a:t>LumiGuide</a:t>
            </a:r>
            <a:r>
              <a:rPr lang="nl-NL" smtClean="0"/>
              <a:t>  </a:t>
            </a:r>
            <a:r>
              <a:rPr lang="nl-NL" sz="2000" smtClean="0"/>
              <a:t>(Nijmegen, The Netherlands)</a:t>
            </a:r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18472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4743"/>
            <a:ext cx="8229600" cy="1143000"/>
          </a:xfrm>
        </p:spPr>
        <p:txBody>
          <a:bodyPr/>
          <a:lstStyle/>
          <a:p>
            <a:r>
              <a:rPr lang="nl-NL"/>
              <a:t>GHCJS &amp; </a:t>
            </a:r>
            <a:r>
              <a:rPr lang="nl-NL" err="1"/>
              <a:t>blaze-react</a:t>
            </a:r>
            <a:r>
              <a:rPr lang="nl-NL"/>
              <a:t> (Simon Meier)</a:t>
            </a:r>
          </a:p>
        </p:txBody>
      </p:sp>
      <p:pic>
        <p:nvPicPr>
          <p:cNvPr id="4" name="Picture 3" descr="Screen Shot 2016-01-07 at 14.07.4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2" y="634148"/>
            <a:ext cx="8907073" cy="65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238"/>
            <a:ext cx="8229600" cy="1143000"/>
          </a:xfrm>
        </p:spPr>
        <p:txBody>
          <a:bodyPr/>
          <a:lstStyle/>
          <a:p>
            <a:r>
              <a:rPr lang="nl-NL" smtClean="0"/>
              <a:t>GHCJS &amp; </a:t>
            </a:r>
            <a:r>
              <a:rPr lang="nl-NL" err="1" smtClean="0"/>
              <a:t>blaze-react</a:t>
            </a:r>
            <a:r>
              <a:rPr lang="nl-NL" smtClean="0"/>
              <a:t> (Simon Meier)</a:t>
            </a:r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241905" y="913190"/>
            <a:ext cx="881742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data App state action = App      </a:t>
            </a:r>
            <a:endParaRPr lang="nl-NL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{ 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appInitialState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   :: state    </a:t>
            </a:r>
            <a:endParaRPr lang="nl-NL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, 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appInitialRequests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:: [IO action]    </a:t>
            </a:r>
            <a:endParaRPr lang="nl-NL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, 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appApplyAction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    :: action -&gt; 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Transition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state action    </a:t>
            </a:r>
            <a:endParaRPr lang="nl-NL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, </a:t>
            </a:r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appRender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        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:: state -&gt; 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Html 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action    </a:t>
            </a:r>
            <a:endParaRPr lang="nl-NL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}</a:t>
            </a:r>
          </a:p>
          <a:p>
            <a:endParaRPr lang="nl-NL" dirty="0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type </a:t>
            </a:r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Transition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state 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action = state -&gt; (state, [IO action]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)</a:t>
            </a:r>
          </a:p>
          <a:p>
            <a:endParaRPr lang="nl-NL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runApp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:: 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App state action -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&gt; IO 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905" y="3953344"/>
            <a:ext cx="836023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>
                <a:solidFill>
                  <a:srgbClr val="F9FF82"/>
                </a:solidFill>
                <a:latin typeface="Andale Mono"/>
                <a:cs typeface="Andale Mono"/>
              </a:rPr>
              <a:t>data Html action = </a:t>
            </a:r>
            <a:r>
              <a:rPr lang="is-IS" smtClean="0">
                <a:solidFill>
                  <a:srgbClr val="F9FF82"/>
                </a:solidFill>
                <a:latin typeface="Andale Mono"/>
                <a:cs typeface="Andale Mono"/>
              </a:rPr>
              <a:t>…</a:t>
            </a:r>
          </a:p>
          <a:p>
            <a:endParaRPr lang="is-IS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p     :: Html action -&gt; Html action</a:t>
            </a:r>
          </a:p>
          <a:p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input :: Html </a:t>
            </a:r>
            <a:r>
              <a:rPr lang="en-US">
                <a:solidFill>
                  <a:srgbClr val="F9FF82"/>
                </a:solidFill>
                <a:latin typeface="Andale Mono"/>
                <a:cs typeface="Andale Mono"/>
              </a:rPr>
              <a:t>action</a:t>
            </a:r>
          </a:p>
          <a:p>
            <a:r>
              <a:rPr lang="is-IS" smtClean="0">
                <a:solidFill>
                  <a:srgbClr val="F9FF82"/>
                </a:solidFill>
                <a:latin typeface="Andale Mono"/>
                <a:cs typeface="Andale Mono"/>
              </a:rPr>
              <a:t>…</a:t>
            </a:r>
          </a:p>
          <a:p>
            <a:endParaRPr lang="is-IS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(!) </a:t>
            </a:r>
            <a:r>
              <a:rPr lang="en-US">
                <a:solidFill>
                  <a:srgbClr val="F9FF82"/>
                </a:solidFill>
                <a:latin typeface="Andale Mono"/>
                <a:cs typeface="Andale Mono"/>
              </a:rPr>
              <a:t>:: </a:t>
            </a:r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(Attributable </a:t>
            </a:r>
            <a:r>
              <a:rPr lang="en-US">
                <a:solidFill>
                  <a:srgbClr val="F9FF82"/>
                </a:solidFill>
                <a:latin typeface="Andale Mono"/>
                <a:cs typeface="Andale Mono"/>
              </a:rPr>
              <a:t>h </a:t>
            </a:r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action) </a:t>
            </a:r>
          </a:p>
          <a:p>
            <a:r>
              <a:rPr lang="en-US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   =</a:t>
            </a:r>
            <a:r>
              <a:rPr lang="en-US">
                <a:solidFill>
                  <a:srgbClr val="F9FF82"/>
                </a:solidFill>
                <a:latin typeface="Andale Mono"/>
                <a:cs typeface="Andale Mono"/>
              </a:rPr>
              <a:t>&gt; h -&gt; Attribute </a:t>
            </a:r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action -</a:t>
            </a:r>
            <a:r>
              <a:rPr lang="en-US">
                <a:solidFill>
                  <a:srgbClr val="F9FF82"/>
                </a:solidFill>
                <a:latin typeface="Andale Mono"/>
                <a:cs typeface="Andale Mono"/>
              </a:rPr>
              <a:t>&gt; </a:t>
            </a:r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h</a:t>
            </a:r>
          </a:p>
          <a:p>
            <a:endParaRPr lang="en-US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r>
              <a:rPr lang="en-US" err="1" smtClean="0">
                <a:solidFill>
                  <a:srgbClr val="F9FF82"/>
                </a:solidFill>
                <a:latin typeface="Andale Mono"/>
                <a:cs typeface="Andale Mono"/>
              </a:rPr>
              <a:t>onValueChange</a:t>
            </a:r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en-US">
                <a:solidFill>
                  <a:srgbClr val="F9FF82"/>
                </a:solidFill>
                <a:latin typeface="Andale Mono"/>
                <a:cs typeface="Andale Mono"/>
              </a:rPr>
              <a:t>:: </a:t>
            </a:r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(Text </a:t>
            </a:r>
            <a:r>
              <a:rPr lang="en-US">
                <a:solidFill>
                  <a:srgbClr val="F9FF82"/>
                </a:solidFill>
                <a:latin typeface="Andale Mono"/>
                <a:cs typeface="Andale Mono"/>
              </a:rPr>
              <a:t>-&gt; </a:t>
            </a:r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action) </a:t>
            </a:r>
            <a:r>
              <a:rPr lang="en-US">
                <a:solidFill>
                  <a:srgbClr val="F9FF82"/>
                </a:solidFill>
                <a:latin typeface="Andale Mono"/>
                <a:cs typeface="Andale Mono"/>
              </a:rPr>
              <a:t>-&gt; Attribute </a:t>
            </a:r>
            <a:r>
              <a:rPr lang="en-US" smtClean="0">
                <a:solidFill>
                  <a:srgbClr val="F9FF82"/>
                </a:solidFill>
                <a:latin typeface="Andale Mono"/>
                <a:cs typeface="Andale Mono"/>
              </a:rPr>
              <a:t>action</a:t>
            </a:r>
            <a:endParaRPr lang="nl-NL">
              <a:solidFill>
                <a:srgbClr val="F9FF82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93849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2647" y="-82896"/>
            <a:ext cx="8334353" cy="931874"/>
          </a:xfrm>
        </p:spPr>
        <p:txBody>
          <a:bodyPr>
            <a:noAutofit/>
          </a:bodyPr>
          <a:lstStyle/>
          <a:p>
            <a:r>
              <a:rPr lang="nl-NL" sz="3600" dirty="0" err="1" smtClean="0">
                <a:solidFill>
                  <a:srgbClr val="F9FF82"/>
                </a:solidFill>
              </a:rPr>
              <a:t>opencv</a:t>
            </a:r>
            <a:r>
              <a:rPr lang="nl-NL" sz="3600" dirty="0" smtClean="0"/>
              <a:t>: </a:t>
            </a:r>
            <a:r>
              <a:rPr lang="nl-NL" sz="3600" dirty="0" err="1" smtClean="0"/>
              <a:t>Haskell</a:t>
            </a:r>
            <a:r>
              <a:rPr lang="nl-NL" sz="3600" dirty="0" smtClean="0"/>
              <a:t> binding </a:t>
            </a:r>
            <a:r>
              <a:rPr lang="nl-NL" sz="3600" dirty="0" err="1" smtClean="0"/>
              <a:t>to</a:t>
            </a:r>
            <a:r>
              <a:rPr lang="nl-NL" sz="3600" dirty="0" smtClean="0"/>
              <a:t> OpenCV-3.1</a:t>
            </a:r>
            <a:endParaRPr lang="nl-NL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70015" y="1579419"/>
            <a:ext cx="79551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5">
                    <a:lumMod val="60000"/>
                    <a:lumOff val="40000"/>
                  </a:schemeClr>
                </a:solidFill>
                <a:hlinkClick r:id="rId2"/>
              </a:rPr>
              <a:t>https://</a:t>
            </a:r>
            <a:r>
              <a:rPr lang="en-US" sz="3200" smtClean="0">
                <a:solidFill>
                  <a:schemeClr val="accent5">
                    <a:lumMod val="60000"/>
                    <a:lumOff val="40000"/>
                  </a:schemeClr>
                </a:solidFill>
                <a:hlinkClick r:id="rId2"/>
              </a:rPr>
              <a:t>github.com/LumiGuide/haskell-opencv</a:t>
            </a:r>
            <a:endParaRPr lang="en-US" sz="320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sz="3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4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342647" y="-82896"/>
            <a:ext cx="8334353" cy="931874"/>
          </a:xfrm>
        </p:spPr>
        <p:txBody>
          <a:bodyPr>
            <a:noAutofit/>
          </a:bodyPr>
          <a:lstStyle/>
          <a:p>
            <a:r>
              <a:rPr lang="nl-NL" sz="3600" dirty="0" err="1" smtClean="0">
                <a:solidFill>
                  <a:srgbClr val="F9FF82"/>
                </a:solidFill>
              </a:rPr>
              <a:t>opencv</a:t>
            </a:r>
            <a:r>
              <a:rPr lang="nl-NL" sz="3600" dirty="0" smtClean="0"/>
              <a:t>: </a:t>
            </a:r>
            <a:r>
              <a:rPr lang="nl-NL" sz="3600" dirty="0" err="1" smtClean="0"/>
              <a:t>Haskell</a:t>
            </a:r>
            <a:r>
              <a:rPr lang="nl-NL" sz="3600" dirty="0" smtClean="0"/>
              <a:t> binding </a:t>
            </a:r>
            <a:r>
              <a:rPr lang="nl-NL" sz="3600" dirty="0" err="1" smtClean="0"/>
              <a:t>to</a:t>
            </a:r>
            <a:r>
              <a:rPr lang="nl-NL" sz="3600" dirty="0" smtClean="0"/>
              <a:t> OpenCV-3.1</a:t>
            </a:r>
            <a:endParaRPr lang="nl-NL" sz="3600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86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342647" y="-82896"/>
            <a:ext cx="8334353" cy="931874"/>
          </a:xfrm>
        </p:spPr>
        <p:txBody>
          <a:bodyPr>
            <a:noAutofit/>
          </a:bodyPr>
          <a:lstStyle/>
          <a:p>
            <a:r>
              <a:rPr lang="nl-NL" sz="3600" dirty="0" err="1" smtClean="0">
                <a:solidFill>
                  <a:srgbClr val="F9FF82"/>
                </a:solidFill>
              </a:rPr>
              <a:t>opencv</a:t>
            </a:r>
            <a:r>
              <a:rPr lang="nl-NL" sz="3600" dirty="0" smtClean="0"/>
              <a:t>: </a:t>
            </a:r>
            <a:r>
              <a:rPr lang="nl-NL" sz="3600" dirty="0" err="1" smtClean="0"/>
              <a:t>Haskell</a:t>
            </a:r>
            <a:r>
              <a:rPr lang="nl-NL" sz="3600" dirty="0" smtClean="0"/>
              <a:t> binding </a:t>
            </a:r>
            <a:r>
              <a:rPr lang="nl-NL" sz="3600" dirty="0" err="1" smtClean="0"/>
              <a:t>to</a:t>
            </a:r>
            <a:r>
              <a:rPr lang="nl-NL" sz="3600" dirty="0" smtClean="0"/>
              <a:t> OpenCV-3.1</a:t>
            </a:r>
            <a:endParaRPr lang="nl-NL" sz="3600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8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newtype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Mat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(shape    ::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[Nat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])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channels ::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Nat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)            </a:t>
            </a:r>
            <a:endParaRPr lang="en-US" sz="1800" dirty="0" smtClean="0">
              <a:solidFill>
                <a:schemeClr val="accent2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depth    ::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*)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Mat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ForeignPtr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data </a:t>
            </a: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71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newtype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Mat (shape    ::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[Nat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])         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(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channels ::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Nat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)         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(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depth    ::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*)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Mat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ForeignPtr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endParaRPr lang="en-US" sz="1800" dirty="0" smtClean="0">
              <a:solidFill>
                <a:schemeClr val="accent2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accent2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>
              <a:solidFill>
                <a:schemeClr val="accent2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83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newtype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Mat (shape    ::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[Nat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])         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(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channels ::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Nat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)         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(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depth    ::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*)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Mat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ForeignPtr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endParaRPr lang="en-US" sz="1800" dirty="0" smtClean="0">
              <a:solidFill>
                <a:schemeClr val="accent2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accent2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>
              <a:solidFill>
                <a:schemeClr val="accent2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nl-NL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imdecode</a:t>
            </a:r>
            <a:r>
              <a:rPr lang="nl-NL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nl-NL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:: </a:t>
            </a:r>
            <a:r>
              <a:rPr lang="nl-NL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ImreadMode</a:t>
            </a:r>
            <a:r>
              <a:rPr lang="nl-NL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nl-NL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-&gt; </a:t>
            </a:r>
            <a:r>
              <a:rPr lang="nl-NL" sz="18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ByteString</a:t>
            </a: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nl-NL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nl-NL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-&gt; </a:t>
            </a: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Mat </a:t>
            </a:r>
            <a:r>
              <a:rPr lang="nl-NL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[?, ?] ? ?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738" y="1060085"/>
            <a:ext cx="6719539" cy="60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newtype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Mat (shape    :: DS [DS Nat])         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(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channels :: DS Nat)         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(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depth    :: DS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*)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Mat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ForeignPtr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endParaRPr lang="en-US" sz="1800" dirty="0" smtClean="0">
              <a:solidFill>
                <a:schemeClr val="accent2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{-# LANGUAGE </a:t>
            </a: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DataKinds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#-}</a:t>
            </a:r>
            <a:endParaRPr lang="en-US" sz="18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data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DS a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   -- ^ Something is dynamically known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|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S a -- ^ Something is statically known,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    --   in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particular: @a@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9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9810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newtype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Mat (shape    :: DS [DS Nat])         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(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channels :: DS Nat)         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(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depth    :: DS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*)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Mat 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ForeignPtr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C’Mat</a:t>
            </a:r>
            <a:endParaRPr lang="en-US" sz="1800" dirty="0" smtClean="0">
              <a:solidFill>
                <a:schemeClr val="accent2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{-# LANGUAGE </a:t>
            </a:r>
            <a:r>
              <a:rPr lang="en-US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DataKinds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#-}</a:t>
            </a:r>
            <a:endParaRPr lang="en-US" sz="18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data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DS a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   -- ^ Something is dynamically known  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|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S a -- ^ Something is statically known, </a:t>
            </a:r>
            <a:endParaRPr lang="en-US" sz="18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    --   in </a:t>
            </a:r>
            <a:r>
              <a:rPr lang="en-US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particular: @a</a:t>
            </a:r>
            <a:r>
              <a:rPr lang="en-US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@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8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nl-NL" sz="18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imdecode</a:t>
            </a: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:: </a:t>
            </a:r>
            <a:r>
              <a:rPr lang="nl-NL" sz="18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ImreadMode</a:t>
            </a: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-&gt; </a:t>
            </a:r>
            <a:r>
              <a:rPr lang="nl-NL" sz="18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ByteString</a:t>
            </a: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nl-NL" sz="18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-&gt; Mat </a:t>
            </a:r>
            <a:r>
              <a:rPr lang="nl-NL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nl-NL" sz="18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‘S</a:t>
            </a:r>
            <a:r>
              <a:rPr lang="nl-NL" sz="18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[‘D, ‘D])‘D ‘D</a:t>
            </a:r>
            <a:endParaRPr lang="en-US" sz="18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8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0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0" y="113129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6256" y="4102"/>
            <a:ext cx="495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>
                <a:solidFill>
                  <a:srgbClr val="F9FF82"/>
                </a:solidFill>
                <a:effectLst>
                  <a:outerShdw blurRad="50800" dist="50800" dir="2700000" algn="tl" rotWithShape="0">
                    <a:srgbClr val="000000">
                      <a:alpha val="43000"/>
                    </a:srgbClr>
                  </a:outerShdw>
                </a:effectLst>
              </a:rPr>
              <a:t>I </a:t>
            </a:r>
            <a:r>
              <a:rPr lang="nl-NL" sz="3600" err="1" smtClean="0">
                <a:solidFill>
                  <a:srgbClr val="F9FF82"/>
                </a:solidFill>
                <a:effectLst>
                  <a:outerShdw blurRad="50800" dist="50800" dir="2700000" algn="tl" rotWithShape="0">
                    <a:srgbClr val="000000">
                      <a:alpha val="43000"/>
                    </a:srgbClr>
                  </a:outerShdw>
                </a:effectLst>
              </a:rPr>
              <a:t>sometimes</a:t>
            </a:r>
            <a:r>
              <a:rPr lang="nl-NL" sz="3600" smtClean="0">
                <a:solidFill>
                  <a:srgbClr val="F9FF82"/>
                </a:solidFill>
                <a:effectLst>
                  <a:outerShdw blurRad="50800" dist="508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nl-NL" sz="3600" err="1" smtClean="0">
                <a:solidFill>
                  <a:srgbClr val="F9FF82"/>
                </a:solidFill>
                <a:effectLst>
                  <a:outerShdw blurRad="50800" dist="50800" dir="2700000" algn="tl" rotWithShape="0">
                    <a:srgbClr val="000000">
                      <a:alpha val="43000"/>
                    </a:srgbClr>
                  </a:outerShdw>
                </a:effectLst>
              </a:rPr>
              <a:t>wear</a:t>
            </a:r>
            <a:r>
              <a:rPr lang="nl-NL" sz="3600" smtClean="0">
                <a:solidFill>
                  <a:srgbClr val="F9FF82"/>
                </a:solidFill>
                <a:effectLst>
                  <a:outerShdw blurRad="50800" dist="50800" dir="2700000" algn="tl" rotWithShape="0">
                    <a:srgbClr val="000000">
                      <a:alpha val="43000"/>
                    </a:srgbClr>
                  </a:outerShdw>
                </a:effectLst>
              </a:rPr>
              <a:t> a </a:t>
            </a:r>
            <a:r>
              <a:rPr lang="nl-NL" sz="3600" err="1" smtClean="0">
                <a:solidFill>
                  <a:srgbClr val="F9FF82"/>
                </a:solidFill>
                <a:effectLst>
                  <a:outerShdw blurRad="50800" dist="50800" dir="2700000" algn="tl" rotWithShape="0">
                    <a:srgbClr val="000000">
                      <a:alpha val="43000"/>
                    </a:srgbClr>
                  </a:outerShdw>
                </a:effectLst>
              </a:rPr>
              <a:t>suit</a:t>
            </a:r>
            <a:r>
              <a:rPr lang="nl-NL" sz="3600" smtClean="0">
                <a:solidFill>
                  <a:srgbClr val="F9FF82"/>
                </a:solidFill>
                <a:effectLst>
                  <a:outerShdw blurRad="50800" dist="50800" dir="2700000" algn="tl" rotWithShape="0">
                    <a:srgbClr val="000000">
                      <a:alpha val="43000"/>
                    </a:srgbClr>
                  </a:outerShdw>
                </a:effectLst>
              </a:rPr>
              <a:t> ;)</a:t>
            </a:r>
            <a:endParaRPr lang="nl-NL" sz="3600">
              <a:solidFill>
                <a:srgbClr val="F9FF82"/>
              </a:solidFill>
              <a:effectLst>
                <a:outerShdw blurRad="50800" dist="508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282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03796" cy="6858000"/>
          </a:xfrm>
        </p:spPr>
      </p:pic>
      <p:pic>
        <p:nvPicPr>
          <p:cNvPr id="22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3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34" y="0"/>
            <a:ext cx="12503796" cy="6858000"/>
          </a:xfrm>
        </p:spPr>
      </p:pic>
      <p:pic>
        <p:nvPicPr>
          <p:cNvPr id="22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04801" y="765718"/>
            <a:ext cx="7107044" cy="89682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03796" cy="6858000"/>
          </a:xfrm>
        </p:spPr>
      </p:pic>
      <p:sp>
        <p:nvSpPr>
          <p:cNvPr id="14" name="Rectangle 13"/>
          <p:cNvSpPr/>
          <p:nvPr/>
        </p:nvSpPr>
        <p:spPr>
          <a:xfrm>
            <a:off x="304801" y="765718"/>
            <a:ext cx="7107044" cy="89682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323278" y="371707"/>
            <a:ext cx="7753815" cy="2115715"/>
            <a:chOff x="1323278" y="371707"/>
            <a:chExt cx="7753815" cy="2115715"/>
          </a:xfrm>
        </p:grpSpPr>
        <p:sp>
          <p:nvSpPr>
            <p:cNvPr id="8" name="Rectangle 7"/>
            <p:cNvSpPr/>
            <p:nvPr/>
          </p:nvSpPr>
          <p:spPr>
            <a:xfrm>
              <a:off x="1323278" y="371707"/>
              <a:ext cx="1189463" cy="163552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44751" y="1692276"/>
              <a:ext cx="1189463" cy="163552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15" idx="1"/>
            </p:cNvCxnSpPr>
            <p:nvPr/>
          </p:nvCxnSpPr>
          <p:spPr>
            <a:xfrm flipH="1" flipV="1">
              <a:off x="2579651" y="453485"/>
              <a:ext cx="3999570" cy="14953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1"/>
            </p:cNvCxnSpPr>
            <p:nvPr/>
          </p:nvCxnSpPr>
          <p:spPr>
            <a:xfrm flipH="1" flipV="1">
              <a:off x="3334215" y="1774053"/>
              <a:ext cx="3245006" cy="174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579221" y="1410204"/>
              <a:ext cx="2497872" cy="1077218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The input and output images  should be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2D</a:t>
              </a:r>
              <a:r>
                <a:rPr lang="en-US" sz="1600" dirty="0" smtClean="0">
                  <a:solidFill>
                    <a:schemeClr val="bg1"/>
                  </a:solidFill>
                </a:rPr>
                <a:t> and should have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the same size guarantees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2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03796" cy="6858000"/>
          </a:xfrm>
        </p:spPr>
      </p:pic>
      <p:sp>
        <p:nvSpPr>
          <p:cNvPr id="16" name="Rectangle 15"/>
          <p:cNvSpPr/>
          <p:nvPr/>
        </p:nvSpPr>
        <p:spPr>
          <a:xfrm>
            <a:off x="304801" y="765718"/>
            <a:ext cx="7107044" cy="89682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739482" y="371709"/>
            <a:ext cx="6337611" cy="2115713"/>
            <a:chOff x="2739482" y="371709"/>
            <a:chExt cx="6337611" cy="2115713"/>
          </a:xfrm>
        </p:grpSpPr>
        <p:sp>
          <p:nvSpPr>
            <p:cNvPr id="8" name="Rectangle 7"/>
            <p:cNvSpPr/>
            <p:nvPr/>
          </p:nvSpPr>
          <p:spPr>
            <a:xfrm>
              <a:off x="2739482" y="371709"/>
              <a:ext cx="1189463" cy="163552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549805" y="1682134"/>
              <a:ext cx="1189463" cy="163552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15" idx="1"/>
              <a:endCxn id="8" idx="3"/>
            </p:cNvCxnSpPr>
            <p:nvPr/>
          </p:nvCxnSpPr>
          <p:spPr>
            <a:xfrm flipH="1" flipV="1">
              <a:off x="3928945" y="453485"/>
              <a:ext cx="2650276" cy="14953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1"/>
              <a:endCxn id="9" idx="3"/>
            </p:cNvCxnSpPr>
            <p:nvPr/>
          </p:nvCxnSpPr>
          <p:spPr>
            <a:xfrm flipH="1" flipV="1">
              <a:off x="4739268" y="1763910"/>
              <a:ext cx="1839953" cy="1849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579221" y="1410204"/>
              <a:ext cx="2497872" cy="1077218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The input and output images  should have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the same number of channels</a:t>
              </a:r>
            </a:p>
            <a:p>
              <a:r>
                <a:rPr lang="en-US" sz="1600" b="1" dirty="0">
                  <a:solidFill>
                    <a:schemeClr val="bg1"/>
                  </a:solidFill>
                </a:rPr>
                <a:t>a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nd depth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5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03796" cy="6858000"/>
          </a:xfrm>
        </p:spPr>
      </p:pic>
      <p:sp>
        <p:nvSpPr>
          <p:cNvPr id="18" name="Rectangle 17"/>
          <p:cNvSpPr/>
          <p:nvPr/>
        </p:nvSpPr>
        <p:spPr>
          <a:xfrm>
            <a:off x="304801" y="765718"/>
            <a:ext cx="7107044" cy="89682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007326" y="572431"/>
            <a:ext cx="7378391" cy="1786968"/>
            <a:chOff x="1007326" y="572431"/>
            <a:chExt cx="7378391" cy="1786968"/>
          </a:xfrm>
        </p:grpSpPr>
        <p:sp>
          <p:nvSpPr>
            <p:cNvPr id="8" name="Rectangle 7"/>
            <p:cNvSpPr/>
            <p:nvPr/>
          </p:nvSpPr>
          <p:spPr>
            <a:xfrm>
              <a:off x="1007326" y="572431"/>
              <a:ext cx="1356733" cy="185852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15" idx="1"/>
              <a:endCxn id="8" idx="3"/>
            </p:cNvCxnSpPr>
            <p:nvPr/>
          </p:nvCxnSpPr>
          <p:spPr>
            <a:xfrm flipH="1" flipV="1">
              <a:off x="2364059" y="665357"/>
              <a:ext cx="1457092" cy="15093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821151" y="1990067"/>
              <a:ext cx="4564566" cy="369332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ShapeT</a:t>
              </a:r>
              <a:r>
                <a:rPr lang="en-US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 [2,3] ~ ’S [‘S 2, ‘S 3]</a:t>
              </a:r>
              <a:endParaRPr lang="en-US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pic>
        <p:nvPicPr>
          <p:cNvPr id="17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34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03796" cy="6858000"/>
          </a:xfrm>
        </p:spPr>
      </p:pic>
      <p:grpSp>
        <p:nvGrpSpPr>
          <p:cNvPr id="20" name="Group 19"/>
          <p:cNvGrpSpPr/>
          <p:nvPr/>
        </p:nvGrpSpPr>
        <p:grpSpPr>
          <a:xfrm>
            <a:off x="643054" y="1692276"/>
            <a:ext cx="7817005" cy="681991"/>
            <a:chOff x="643054" y="1692276"/>
            <a:chExt cx="7817005" cy="681991"/>
          </a:xfrm>
        </p:grpSpPr>
        <p:sp>
          <p:nvSpPr>
            <p:cNvPr id="8" name="Rectangle 7"/>
            <p:cNvSpPr/>
            <p:nvPr/>
          </p:nvSpPr>
          <p:spPr>
            <a:xfrm>
              <a:off x="643054" y="1692276"/>
              <a:ext cx="717396" cy="185852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15" idx="1"/>
              <a:endCxn id="8" idx="3"/>
            </p:cNvCxnSpPr>
            <p:nvPr/>
          </p:nvCxnSpPr>
          <p:spPr>
            <a:xfrm flipH="1" flipV="1">
              <a:off x="1360450" y="1785202"/>
              <a:ext cx="1724721" cy="4043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085171" y="2004935"/>
              <a:ext cx="5374888" cy="369332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type </a:t>
              </a:r>
              <a:r>
                <a:rPr lang="en-US" dirty="0" err="1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CvExcept</a:t>
              </a:r>
              <a:r>
                <a:rPr lang="en-US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 a </a:t>
              </a:r>
              <a:r>
                <a:rPr lang="en-US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= </a:t>
              </a:r>
              <a:r>
                <a:rPr lang="en-US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Except </a:t>
              </a:r>
              <a:r>
                <a:rPr lang="en-US" dirty="0" err="1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CvException</a:t>
              </a:r>
              <a:r>
                <a:rPr lang="en-US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a</a:t>
              </a:r>
              <a:endParaRPr lang="en-US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304801" y="765718"/>
            <a:ext cx="7107044" cy="89682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381"/>
            <a:ext cx="8229600" cy="1568604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newtype</a:t>
            </a:r>
            <a:r>
              <a:rPr lang="en-US" sz="16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MutMat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(shape    :: DS [DS Nat])               </a:t>
            </a:r>
            <a:endParaRPr lang="en-US" sz="16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   (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channels :: DS Nat)               </a:t>
            </a:r>
            <a:endParaRPr lang="en-US" sz="16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   (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depth    :: DS *)               </a:t>
            </a:r>
            <a:endParaRPr lang="en-US" sz="1600" dirty="0" smtClean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   </a:t>
            </a:r>
            <a:r>
              <a:rPr lang="en-US" sz="1600" dirty="0" smtClean="0">
                <a:solidFill>
                  <a:srgbClr val="FFFF00"/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>
                <a:solidFill>
                  <a:srgbClr val="FFFF00"/>
                </a:solidFill>
                <a:latin typeface="Andale Mono" charset="0"/>
                <a:ea typeface="Andale Mono" charset="0"/>
                <a:cs typeface="Andale Mono" charset="0"/>
              </a:rPr>
              <a:t>s        :: </a:t>
            </a:r>
            <a:r>
              <a:rPr lang="en-US" sz="1600" dirty="0" smtClean="0">
                <a:solidFill>
                  <a:srgbClr val="FFFF00"/>
                </a:solidFill>
                <a:latin typeface="Andale Mono" charset="0"/>
                <a:ea typeface="Andale Mono" charset="0"/>
                <a:cs typeface="Andale Mono" charset="0"/>
              </a:rPr>
              <a:t>*)</a:t>
            </a:r>
            <a:r>
              <a:rPr lang="en-US" sz="16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= 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MutMat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{</a:t>
            </a:r>
            <a:r>
              <a:rPr lang="en-US" sz="1600" dirty="0" err="1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unMutMat</a:t>
            </a:r>
            <a:r>
              <a:rPr lang="en-US" sz="16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:: Mat 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shape channels </a:t>
            </a:r>
            <a:r>
              <a:rPr lang="en-US" sz="1600" dirty="0" smtClean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depth}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6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6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4140819"/>
            <a:ext cx="771397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unsafeFreeze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::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PrimMonad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m)    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  =&gt; 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MutMat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shape channels depth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PrimState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m)    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  -&gt; m (Mat shape channels depth)</a:t>
            </a:r>
          </a:p>
          <a:p>
            <a:pPr lvl="0"/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unsafeFreeze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= pure . 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unMutMat</a:t>
            </a:r>
            <a:endParaRPr lang="en-US" sz="16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0"/>
            <a:endParaRPr lang="en-US" sz="16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0"/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unsafeThaw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::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PrimMonad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m)    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=&gt; Mat shape channels depth    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    -&gt; m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MutMat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shape channels depth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PrimState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m))</a:t>
            </a:r>
          </a:p>
          <a:p>
            <a:pPr lvl="0"/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unsafeThaw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= pure . 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MutMat</a:t>
            </a:r>
            <a:endParaRPr lang="en-US" sz="16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05161" y="1620644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freeze ::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PrimMonad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m) 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=&gt; 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MutMat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shape channels depth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PrimState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m) 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  -&gt; m (Mat shape channels depth)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freeze = </a:t>
            </a:r>
            <a:r>
              <a:rPr lang="en-US" sz="1600" dirty="0" err="1">
                <a:solidFill>
                  <a:srgbClr val="FFFF00"/>
                </a:solidFill>
                <a:latin typeface="Andale Mono" charset="0"/>
                <a:ea typeface="Andale Mono" charset="0"/>
                <a:cs typeface="Andale Mono" charset="0"/>
              </a:rPr>
              <a:t>cloneMatM</a:t>
            </a:r>
            <a:r>
              <a:rPr lang="en-US" sz="1600" dirty="0">
                <a:solidFill>
                  <a:srgbClr val="FFFF0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. 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unMutMat</a:t>
            </a:r>
            <a:endParaRPr lang="en-US" sz="16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0"/>
            <a:endParaRPr lang="en-US" sz="1600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thaw ::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PrimMonad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m)   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=&gt; Mat shape channels depth 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    -&gt; m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MutMat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shape channels depth (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PrimState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m))</a:t>
            </a:r>
          </a:p>
          <a:p>
            <a:pPr lvl="0"/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thaw = 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fmap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err="1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MutMat</a:t>
            </a:r>
            <a:r>
              <a:rPr lang="en-US" sz="1600" dirty="0">
                <a:solidFill>
                  <a:srgbClr val="F9FF82"/>
                </a:solidFill>
                <a:latin typeface="Andale Mono" charset="0"/>
                <a:ea typeface="Andale Mono" charset="0"/>
                <a:cs typeface="Andale Mono" charset="0"/>
              </a:rPr>
              <a:t> . </a:t>
            </a:r>
            <a:r>
              <a:rPr lang="en-US" sz="1600" dirty="0" err="1">
                <a:solidFill>
                  <a:srgbClr val="FFFF00"/>
                </a:solidFill>
                <a:latin typeface="Andale Mono" charset="0"/>
                <a:ea typeface="Andale Mono" charset="0"/>
                <a:cs typeface="Andale Mono" charset="0"/>
              </a:rPr>
              <a:t>cloneMatM</a:t>
            </a:r>
            <a:endParaRPr lang="en-US" sz="1600" dirty="0">
              <a:solidFill>
                <a:srgbClr val="FFFF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59" y="78787"/>
            <a:ext cx="1480156" cy="6085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728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644" y="79493"/>
            <a:ext cx="87276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FF82"/>
                </a:solidFill>
              </a:rPr>
              <a:t>{-# LANGUAGE </a:t>
            </a:r>
            <a:r>
              <a:rPr lang="en-US" dirty="0" err="1">
                <a:solidFill>
                  <a:srgbClr val="F9FF82"/>
                </a:solidFill>
              </a:rPr>
              <a:t>QuasiQuotes</a:t>
            </a:r>
            <a:r>
              <a:rPr lang="en-US" dirty="0">
                <a:solidFill>
                  <a:srgbClr val="F9FF82"/>
                </a:solidFill>
              </a:rPr>
              <a:t> #-} </a:t>
            </a:r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 smtClean="0">
                <a:solidFill>
                  <a:srgbClr val="F9FF82"/>
                </a:solidFill>
              </a:rPr>
              <a:t>{-# </a:t>
            </a:r>
            <a:r>
              <a:rPr lang="en-US" dirty="0">
                <a:solidFill>
                  <a:srgbClr val="F9FF82"/>
                </a:solidFill>
              </a:rPr>
              <a:t>LANGUAGE </a:t>
            </a:r>
            <a:r>
              <a:rPr lang="en-US" dirty="0" err="1">
                <a:solidFill>
                  <a:srgbClr val="F9FF82"/>
                </a:solidFill>
              </a:rPr>
              <a:t>TemplateHaskell</a:t>
            </a:r>
            <a:r>
              <a:rPr lang="en-US" dirty="0">
                <a:solidFill>
                  <a:srgbClr val="F9FF82"/>
                </a:solidFill>
              </a:rPr>
              <a:t> #-} </a:t>
            </a:r>
            <a:endParaRPr lang="en-US" dirty="0" smtClean="0">
              <a:solidFill>
                <a:srgbClr val="F9FF82"/>
              </a:solidFill>
            </a:endParaRPr>
          </a:p>
          <a:p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 smtClean="0">
                <a:solidFill>
                  <a:srgbClr val="F9FF82"/>
                </a:solidFill>
              </a:rPr>
              <a:t>import </a:t>
            </a:r>
            <a:r>
              <a:rPr lang="en-US" dirty="0">
                <a:solidFill>
                  <a:srgbClr val="F9FF82"/>
                </a:solidFill>
              </a:rPr>
              <a:t>qualified </a:t>
            </a:r>
            <a:r>
              <a:rPr lang="en-US" dirty="0" err="1">
                <a:solidFill>
                  <a:srgbClr val="F9FF82"/>
                </a:solidFill>
              </a:rPr>
              <a:t>Language.C.Inline</a:t>
            </a:r>
            <a:r>
              <a:rPr lang="en-US" dirty="0">
                <a:solidFill>
                  <a:srgbClr val="F9FF82"/>
                </a:solidFill>
              </a:rPr>
              <a:t> as C </a:t>
            </a:r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 smtClean="0">
                <a:solidFill>
                  <a:srgbClr val="F9FF82"/>
                </a:solidFill>
              </a:rPr>
              <a:t>import </a:t>
            </a:r>
            <a:r>
              <a:rPr lang="en-US" dirty="0" err="1">
                <a:solidFill>
                  <a:srgbClr val="F9FF82"/>
                </a:solidFill>
              </a:rPr>
              <a:t>Foreign.C.Types</a:t>
            </a:r>
            <a:r>
              <a:rPr lang="en-US" dirty="0">
                <a:solidFill>
                  <a:srgbClr val="F9FF82"/>
                </a:solidFill>
              </a:rPr>
              <a:t> </a:t>
            </a:r>
            <a:endParaRPr lang="en-US" dirty="0" smtClean="0">
              <a:solidFill>
                <a:srgbClr val="F9FF82"/>
              </a:solidFill>
            </a:endParaRPr>
          </a:p>
          <a:p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 err="1" smtClean="0">
                <a:solidFill>
                  <a:srgbClr val="F9FF82"/>
                </a:solidFill>
              </a:rPr>
              <a:t>C.include</a:t>
            </a:r>
            <a:r>
              <a:rPr lang="en-US" dirty="0" smtClean="0">
                <a:solidFill>
                  <a:srgbClr val="F9FF82"/>
                </a:solidFill>
              </a:rPr>
              <a:t> </a:t>
            </a:r>
            <a:r>
              <a:rPr lang="en-US" dirty="0">
                <a:solidFill>
                  <a:srgbClr val="F9FF82"/>
                </a:solidFill>
              </a:rPr>
              <a:t>"&lt;</a:t>
            </a:r>
            <a:r>
              <a:rPr lang="en-US" dirty="0" err="1">
                <a:solidFill>
                  <a:srgbClr val="F9FF82"/>
                </a:solidFill>
              </a:rPr>
              <a:t>stdio.h</a:t>
            </a:r>
            <a:r>
              <a:rPr lang="en-US" dirty="0">
                <a:solidFill>
                  <a:srgbClr val="F9FF82"/>
                </a:solidFill>
              </a:rPr>
              <a:t>&gt;" </a:t>
            </a:r>
            <a:endParaRPr lang="en-US" dirty="0" smtClean="0">
              <a:solidFill>
                <a:srgbClr val="F9FF82"/>
              </a:solidFill>
            </a:endParaRPr>
          </a:p>
          <a:p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 smtClean="0">
                <a:solidFill>
                  <a:srgbClr val="F9FF82"/>
                </a:solidFill>
              </a:rPr>
              <a:t>-- </a:t>
            </a:r>
            <a:r>
              <a:rPr lang="en-US" dirty="0">
                <a:solidFill>
                  <a:srgbClr val="F9FF82"/>
                </a:solidFill>
              </a:rPr>
              <a:t>| @</a:t>
            </a:r>
            <a:r>
              <a:rPr lang="en-US" dirty="0" err="1">
                <a:solidFill>
                  <a:srgbClr val="F9FF82"/>
                </a:solidFill>
              </a:rPr>
              <a:t>readAndSum</a:t>
            </a:r>
            <a:r>
              <a:rPr lang="en-US" dirty="0">
                <a:solidFill>
                  <a:srgbClr val="F9FF82"/>
                </a:solidFill>
              </a:rPr>
              <a:t> n@ reads @n@ numbers from standard input and returns </a:t>
            </a:r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 smtClean="0">
                <a:solidFill>
                  <a:srgbClr val="F9FF82"/>
                </a:solidFill>
              </a:rPr>
              <a:t>-- </a:t>
            </a:r>
            <a:r>
              <a:rPr lang="en-US" dirty="0">
                <a:solidFill>
                  <a:srgbClr val="F9FF82"/>
                </a:solidFill>
              </a:rPr>
              <a:t>their sum. </a:t>
            </a:r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 err="1" smtClean="0">
                <a:solidFill>
                  <a:srgbClr val="F9FF82"/>
                </a:solidFill>
              </a:rPr>
              <a:t>readAndSum</a:t>
            </a:r>
            <a:r>
              <a:rPr lang="en-US" dirty="0" smtClean="0">
                <a:solidFill>
                  <a:srgbClr val="F9FF82"/>
                </a:solidFill>
              </a:rPr>
              <a:t> </a:t>
            </a:r>
            <a:r>
              <a:rPr lang="en-US" dirty="0">
                <a:solidFill>
                  <a:srgbClr val="F9FF82"/>
                </a:solidFill>
              </a:rPr>
              <a:t>:: </a:t>
            </a:r>
            <a:r>
              <a:rPr lang="en-US" dirty="0" err="1">
                <a:solidFill>
                  <a:srgbClr val="F9FF82"/>
                </a:solidFill>
              </a:rPr>
              <a:t>CInt</a:t>
            </a:r>
            <a:r>
              <a:rPr lang="en-US" dirty="0">
                <a:solidFill>
                  <a:srgbClr val="F9FF82"/>
                </a:solidFill>
              </a:rPr>
              <a:t> -&gt; IO </a:t>
            </a:r>
            <a:r>
              <a:rPr lang="en-US" dirty="0" err="1">
                <a:solidFill>
                  <a:srgbClr val="F9FF82"/>
                </a:solidFill>
              </a:rPr>
              <a:t>CInt</a:t>
            </a:r>
            <a:r>
              <a:rPr lang="en-US" dirty="0">
                <a:solidFill>
                  <a:srgbClr val="F9FF82"/>
                </a:solidFill>
              </a:rPr>
              <a:t> </a:t>
            </a:r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 err="1" smtClean="0">
                <a:solidFill>
                  <a:srgbClr val="F9FF82"/>
                </a:solidFill>
              </a:rPr>
              <a:t>readAndSum</a:t>
            </a:r>
            <a:r>
              <a:rPr lang="en-US" dirty="0" smtClean="0">
                <a:solidFill>
                  <a:srgbClr val="F9FF82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9FF82"/>
                </a:solidFill>
              </a:rPr>
              <a:t> = </a:t>
            </a:r>
            <a:r>
              <a:rPr lang="en-US" dirty="0" smtClean="0">
                <a:solidFill>
                  <a:srgbClr val="F9FF82"/>
                </a:solidFill>
              </a:rPr>
              <a:t>[</a:t>
            </a:r>
            <a:r>
              <a:rPr lang="en-US" dirty="0" err="1">
                <a:solidFill>
                  <a:srgbClr val="F9FF82"/>
                </a:solidFill>
              </a:rPr>
              <a:t>C.block</a:t>
            </a:r>
            <a:r>
              <a:rPr lang="en-US" dirty="0">
                <a:solidFill>
                  <a:srgbClr val="F9FF82"/>
                </a:solidFill>
              </a:rPr>
              <a:t>| </a:t>
            </a:r>
            <a:r>
              <a:rPr lang="en-US" dirty="0" err="1"/>
              <a:t>int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// </a:t>
            </a:r>
            <a:r>
              <a:rPr lang="en-US" dirty="0"/>
              <a:t>Read and sum n integers </a:t>
            </a:r>
            <a:endParaRPr lang="en-US" dirty="0" smtClean="0"/>
          </a:p>
          <a:p>
            <a:r>
              <a:rPr lang="en-US" dirty="0" smtClean="0"/>
              <a:t>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, sum = 0, </a:t>
            </a:r>
            <a:r>
              <a:rPr lang="en-US" dirty="0" err="1"/>
              <a:t>tmp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>
                <a:solidFill>
                  <a:srgbClr val="FFC000"/>
                </a:solidFill>
              </a:rPr>
              <a:t>$(</a:t>
            </a:r>
            <a:r>
              <a:rPr lang="en-US" dirty="0" err="1">
                <a:solidFill>
                  <a:srgbClr val="FFC000"/>
                </a:solidFill>
              </a:rPr>
              <a:t>int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C000"/>
                </a:solidFill>
              </a:rPr>
              <a:t>)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scanf</a:t>
            </a:r>
            <a:r>
              <a:rPr lang="en-US" dirty="0"/>
              <a:t>("%d", &amp;</a:t>
            </a:r>
            <a:r>
              <a:rPr lang="en-US" dirty="0" err="1"/>
              <a:t>tmp</a:t>
            </a:r>
            <a:r>
              <a:rPr lang="en-US" dirty="0"/>
              <a:t>); sum += </a:t>
            </a:r>
            <a:r>
              <a:rPr lang="en-US" dirty="0" err="1"/>
              <a:t>tmp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} </a:t>
            </a:r>
          </a:p>
          <a:p>
            <a:r>
              <a:rPr lang="en-US" dirty="0"/>
              <a:t> </a:t>
            </a:r>
            <a:r>
              <a:rPr lang="en-US" dirty="0" smtClean="0"/>
              <a:t>     return </a:t>
            </a:r>
            <a:r>
              <a:rPr lang="en-US" dirty="0"/>
              <a:t>sum;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} </a:t>
            </a:r>
            <a:r>
              <a:rPr lang="en-US" dirty="0">
                <a:solidFill>
                  <a:srgbClr val="F9FF82"/>
                </a:solidFill>
              </a:rPr>
              <a:t>|] </a:t>
            </a:r>
            <a:endParaRPr lang="en-US" dirty="0" smtClean="0">
              <a:solidFill>
                <a:srgbClr val="F9FF82"/>
              </a:solidFill>
            </a:endParaRPr>
          </a:p>
          <a:p>
            <a:endParaRPr lang="en-US" dirty="0">
              <a:solidFill>
                <a:srgbClr val="F9FF82"/>
              </a:solidFill>
            </a:endParaRPr>
          </a:p>
          <a:p>
            <a:r>
              <a:rPr lang="en-US" dirty="0" smtClean="0">
                <a:solidFill>
                  <a:srgbClr val="F9FF82"/>
                </a:solidFill>
              </a:rPr>
              <a:t>main </a:t>
            </a:r>
            <a:r>
              <a:rPr lang="en-US" dirty="0">
                <a:solidFill>
                  <a:srgbClr val="F9FF82"/>
                </a:solidFill>
              </a:rPr>
              <a:t>:: IO () </a:t>
            </a:r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 smtClean="0">
                <a:solidFill>
                  <a:srgbClr val="F9FF82"/>
                </a:solidFill>
              </a:rPr>
              <a:t>main </a:t>
            </a:r>
            <a:r>
              <a:rPr lang="en-US" dirty="0">
                <a:solidFill>
                  <a:srgbClr val="F9FF82"/>
                </a:solidFill>
              </a:rPr>
              <a:t>= do </a:t>
            </a:r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>
                <a:solidFill>
                  <a:srgbClr val="F9FF82"/>
                </a:solidFill>
              </a:rPr>
              <a:t> </a:t>
            </a:r>
            <a:r>
              <a:rPr lang="en-US" dirty="0" smtClean="0">
                <a:solidFill>
                  <a:srgbClr val="F9FF82"/>
                </a:solidFill>
              </a:rPr>
              <a:t>   x </a:t>
            </a:r>
            <a:r>
              <a:rPr lang="en-US" dirty="0">
                <a:solidFill>
                  <a:srgbClr val="F9FF82"/>
                </a:solidFill>
              </a:rPr>
              <a:t>&lt;- </a:t>
            </a:r>
            <a:r>
              <a:rPr lang="en-US" dirty="0" err="1">
                <a:solidFill>
                  <a:srgbClr val="F9FF82"/>
                </a:solidFill>
              </a:rPr>
              <a:t>readAndSum</a:t>
            </a:r>
            <a:r>
              <a:rPr lang="en-US" dirty="0">
                <a:solidFill>
                  <a:srgbClr val="F9FF82"/>
                </a:solidFill>
              </a:rPr>
              <a:t> 5 </a:t>
            </a:r>
            <a:endParaRPr lang="en-US" dirty="0" smtClean="0">
              <a:solidFill>
                <a:srgbClr val="F9FF82"/>
              </a:solidFill>
            </a:endParaRPr>
          </a:p>
          <a:p>
            <a:r>
              <a:rPr lang="en-US" dirty="0">
                <a:solidFill>
                  <a:srgbClr val="F9FF82"/>
                </a:solidFill>
              </a:rPr>
              <a:t> </a:t>
            </a:r>
            <a:r>
              <a:rPr lang="en-US" dirty="0" smtClean="0">
                <a:solidFill>
                  <a:srgbClr val="F9FF82"/>
                </a:solidFill>
              </a:rPr>
              <a:t>   print </a:t>
            </a:r>
            <a:r>
              <a:rPr lang="en-US" dirty="0">
                <a:solidFill>
                  <a:srgbClr val="F9FF82"/>
                </a:solidFill>
              </a:rPr>
              <a:t>x</a:t>
            </a:r>
            <a:endParaRPr lang="en-US" dirty="0">
              <a:solidFill>
                <a:srgbClr val="F9FF8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3523" y="-9717"/>
            <a:ext cx="5590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inline-c </a:t>
            </a:r>
            <a:r>
              <a:rPr lang="en-US" sz="2000" smtClean="0"/>
              <a:t>(</a:t>
            </a:r>
            <a:r>
              <a:rPr lang="en-US" sz="2000" dirty="0" smtClean="0"/>
              <a:t>Francesco </a:t>
            </a:r>
            <a:r>
              <a:rPr lang="en-US" sz="2000" dirty="0" err="1"/>
              <a:t>Mazzoli</a:t>
            </a:r>
            <a:r>
              <a:rPr lang="en-US" sz="2000" dirty="0"/>
              <a:t>, Mathieu </a:t>
            </a:r>
            <a:r>
              <a:rPr lang="en-US" sz="2000" dirty="0" err="1" smtClean="0"/>
              <a:t>Boespflug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40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 Session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036" y="2123177"/>
            <a:ext cx="5811928" cy="23893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18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ix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4" y="74234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035" y="770153"/>
            <a:ext cx="6719539" cy="60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6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Nix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﻿</a:t>
            </a:r>
            <a:r>
              <a:rPr lang="nl-NL" smtClean="0"/>
              <a:t>Nix</a:t>
            </a:r>
            <a:r>
              <a:rPr lang="nl-NL"/>
              <a:t>: a </a:t>
            </a:r>
            <a:r>
              <a:rPr lang="nl-NL" err="1"/>
              <a:t>purely</a:t>
            </a:r>
            <a:r>
              <a:rPr lang="nl-NL"/>
              <a:t>, </a:t>
            </a:r>
            <a:r>
              <a:rPr lang="nl-NL" err="1"/>
              <a:t>functional</a:t>
            </a:r>
            <a:r>
              <a:rPr lang="nl-NL"/>
              <a:t>, </a:t>
            </a:r>
            <a:r>
              <a:rPr lang="nl-NL" err="1">
                <a:solidFill>
                  <a:srgbClr val="F9FF82"/>
                </a:solidFill>
              </a:rPr>
              <a:t>lazy</a:t>
            </a:r>
            <a:r>
              <a:rPr lang="nl-NL">
                <a:solidFill>
                  <a:srgbClr val="F9FF82"/>
                </a:solidFill>
              </a:rPr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dynamically</a:t>
            </a:r>
            <a:r>
              <a:rPr lang="nl-NL"/>
              <a:t> </a:t>
            </a:r>
            <a:r>
              <a:rPr lang="nl-NL" err="1"/>
              <a:t>typed</a:t>
            </a:r>
            <a:r>
              <a:rPr lang="nl-NL"/>
              <a:t> </a:t>
            </a:r>
            <a:r>
              <a:rPr lang="nl-NL" err="1"/>
              <a:t>programming</a:t>
            </a:r>
            <a:r>
              <a:rPr lang="nl-NL"/>
              <a:t> </a:t>
            </a:r>
            <a:r>
              <a:rPr lang="nl-NL" err="1" smtClean="0"/>
              <a:t>language</a:t>
            </a:r>
            <a:endParaRPr lang="nl-NL"/>
          </a:p>
          <a:p>
            <a:r>
              <a:rPr lang="nl-NL" err="1" smtClean="0"/>
              <a:t>nixpkgs</a:t>
            </a:r>
            <a:r>
              <a:rPr lang="nl-NL"/>
              <a:t>: a git </a:t>
            </a:r>
            <a:r>
              <a:rPr lang="nl-NL" err="1">
                <a:solidFill>
                  <a:srgbClr val="F9FF82"/>
                </a:solidFill>
              </a:rPr>
              <a:t>repository</a:t>
            </a:r>
            <a:r>
              <a:rPr lang="nl-NL">
                <a:solidFill>
                  <a:srgbClr val="F9FF82"/>
                </a:solidFill>
              </a:rPr>
              <a:t> of Nix </a:t>
            </a:r>
            <a:r>
              <a:rPr lang="nl-NL" err="1">
                <a:solidFill>
                  <a:srgbClr val="F9FF82"/>
                </a:solidFill>
              </a:rPr>
              <a:t>expressions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smtClean="0"/>
              <a:t>Linux &amp; </a:t>
            </a:r>
            <a:r>
              <a:rPr lang="nl-NL"/>
              <a:t>Mac OS </a:t>
            </a:r>
            <a:r>
              <a:rPr lang="nl-NL" smtClean="0"/>
              <a:t>X packages</a:t>
            </a:r>
            <a:endParaRPr lang="nl-NL"/>
          </a:p>
          <a:p>
            <a:r>
              <a:rPr lang="nl-NL" err="1" smtClean="0"/>
              <a:t>NixOS</a:t>
            </a:r>
            <a:r>
              <a:rPr lang="nl-NL" smtClean="0"/>
              <a:t>: Nix-</a:t>
            </a:r>
            <a:r>
              <a:rPr lang="nl-NL" err="1" smtClean="0"/>
              <a:t>based</a:t>
            </a:r>
            <a:r>
              <a:rPr lang="nl-NL" smtClean="0"/>
              <a:t> </a:t>
            </a:r>
            <a:r>
              <a:rPr lang="nl-NL" smtClean="0">
                <a:solidFill>
                  <a:srgbClr val="F9FF82"/>
                </a:solidFill>
              </a:rPr>
              <a:t>Linux </a:t>
            </a:r>
            <a:r>
              <a:rPr lang="nl-NL" err="1" smtClean="0">
                <a:solidFill>
                  <a:srgbClr val="F9FF82"/>
                </a:solidFill>
              </a:rPr>
              <a:t>distribution</a:t>
            </a:r>
            <a:r>
              <a:rPr lang="nl-NL" smtClean="0">
                <a:solidFill>
                  <a:srgbClr val="F9FF82"/>
                </a:solidFill>
              </a:rPr>
              <a:t> </a:t>
            </a:r>
          </a:p>
          <a:p>
            <a:r>
              <a:rPr lang="nl-NL" smtClean="0"/>
              <a:t>Hydra: Nix-</a:t>
            </a:r>
            <a:r>
              <a:rPr lang="nl-NL" err="1" smtClean="0"/>
              <a:t>based</a:t>
            </a:r>
            <a:r>
              <a:rPr lang="nl-NL" smtClean="0"/>
              <a:t> </a:t>
            </a:r>
            <a:r>
              <a:rPr lang="nl-NL" err="1" smtClean="0">
                <a:solidFill>
                  <a:srgbClr val="F9FF82"/>
                </a:solidFill>
              </a:rPr>
              <a:t>continuous</a:t>
            </a:r>
            <a:r>
              <a:rPr lang="nl-NL" smtClean="0">
                <a:solidFill>
                  <a:srgbClr val="F9FF82"/>
                </a:solidFill>
              </a:rPr>
              <a:t> </a:t>
            </a:r>
            <a:r>
              <a:rPr lang="nl-NL" err="1" smtClean="0">
                <a:solidFill>
                  <a:srgbClr val="F9FF82"/>
                </a:solidFill>
              </a:rPr>
              <a:t>build</a:t>
            </a:r>
            <a:r>
              <a:rPr lang="nl-NL" smtClean="0">
                <a:solidFill>
                  <a:srgbClr val="F9FF82"/>
                </a:solidFill>
              </a:rPr>
              <a:t> system</a:t>
            </a:r>
          </a:p>
          <a:p>
            <a:r>
              <a:rPr lang="nl-NL" err="1"/>
              <a:t>nixops</a:t>
            </a:r>
            <a:r>
              <a:rPr lang="nl-NL" smtClean="0"/>
              <a:t>: </a:t>
            </a:r>
            <a:r>
              <a:rPr lang="nl-NL" err="1" smtClean="0">
                <a:solidFill>
                  <a:srgbClr val="F9FF82"/>
                </a:solidFill>
              </a:rPr>
              <a:t>deploy</a:t>
            </a:r>
            <a:r>
              <a:rPr lang="nl-NL" smtClean="0">
                <a:solidFill>
                  <a:srgbClr val="F9FF82"/>
                </a:solidFill>
              </a:rPr>
              <a:t> </a:t>
            </a:r>
            <a:r>
              <a:rPr lang="nl-NL" smtClean="0"/>
              <a:t>sets of </a:t>
            </a:r>
            <a:r>
              <a:rPr lang="nl-NL" err="1" smtClean="0"/>
              <a:t>NixOS</a:t>
            </a:r>
            <a:r>
              <a:rPr lang="nl-NL" smtClean="0"/>
              <a:t> machines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50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663" y="1959864"/>
            <a:ext cx="8535725" cy="3547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$ </a:t>
            </a:r>
            <a:r>
              <a:rPr lang="nl-NL" sz="1400" err="1">
                <a:solidFill>
                  <a:srgbClr val="F9FF82"/>
                </a:solidFill>
                <a:latin typeface="Andale Mono"/>
                <a:cs typeface="Andale Mono"/>
              </a:rPr>
              <a:t>ls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 /nix/store </a:t>
            </a:r>
          </a:p>
          <a:p>
            <a:pPr marL="0" indent="0">
              <a:buNone/>
            </a:pPr>
            <a:r>
              <a:rPr lang="nl-NL" sz="1400">
                <a:solidFill>
                  <a:srgbClr val="FFFF00"/>
                </a:solidFill>
                <a:latin typeface="Andale Mono"/>
                <a:cs typeface="Andale Mono"/>
              </a:rPr>
              <a:t>0006h2k02xc3hjy7ddr0xk3b4mxzv2vx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-gsl-1.16.tar.gz.drv</a:t>
            </a:r>
          </a:p>
          <a:p>
            <a:pPr marL="0" indent="0">
              <a:buNone/>
            </a:pPr>
            <a:r>
              <a:rPr lang="nl-NL" sz="1400">
                <a:solidFill>
                  <a:srgbClr val="FFFF00"/>
                </a:solidFill>
                <a:latin typeface="Andale Mono"/>
                <a:cs typeface="Andale Mono"/>
              </a:rPr>
              <a:t>006cjanl30r789cis6qww6hh3ja2ri2w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-engineers.nix</a:t>
            </a:r>
          </a:p>
          <a:p>
            <a:pPr marL="0" indent="0">
              <a:buNone/>
            </a:pPr>
            <a:r>
              <a:rPr lang="nl-NL" sz="1400">
                <a:solidFill>
                  <a:srgbClr val="FFFF00"/>
                </a:solidFill>
                <a:latin typeface="Andale Mono"/>
                <a:cs typeface="Andale Mono"/>
              </a:rPr>
              <a:t>008gllqbf452a044bwnwgylaf7a9dlyf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-perl-Text-Glob-0.09</a:t>
            </a:r>
          </a:p>
          <a:p>
            <a:pPr marL="0" indent="0">
              <a:buNone/>
            </a:pPr>
            <a:r>
              <a:rPr lang="nl-NL" sz="1400">
                <a:solidFill>
                  <a:srgbClr val="FFFF00"/>
                </a:solidFill>
                <a:latin typeface="Andale Mono"/>
                <a:cs typeface="Andale Mono"/>
              </a:rPr>
              <a:t>008s4z7vx9zs78bk6zjfc2jw30mlj6vg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-python2.7-setuptools-18.2</a:t>
            </a:r>
          </a:p>
          <a:p>
            <a:pPr marL="0" indent="0">
              <a:buNone/>
            </a:pPr>
            <a:r>
              <a:rPr lang="nl-NL" sz="1400">
                <a:solidFill>
                  <a:srgbClr val="FFFF00"/>
                </a:solidFill>
                <a:latin typeface="Andale Mono"/>
                <a:cs typeface="Andale Mono"/>
              </a:rPr>
              <a:t>009fqvhziw9zj7b3a4qi624y93sklk4b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-namespace-clean-0.25.tar.gz.drv</a:t>
            </a:r>
          </a:p>
          <a:p>
            <a:pPr marL="0" indent="0">
              <a:buNone/>
            </a:pPr>
            <a:r>
              <a:rPr lang="nl-NL" sz="1400">
                <a:solidFill>
                  <a:srgbClr val="FFFF00"/>
                </a:solidFill>
                <a:latin typeface="Andale Mono"/>
                <a:cs typeface="Andale Mono"/>
              </a:rPr>
              <a:t>00b8q75g8lw8flvsnmcsjanxpc1afl80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-nodejs-isarray-0.0.1.drv</a:t>
            </a:r>
          </a:p>
          <a:p>
            <a:pPr marL="0" indent="0">
              <a:buNone/>
            </a:pPr>
            <a:r>
              <a:rPr lang="nl-NL" sz="1400">
                <a:solidFill>
                  <a:srgbClr val="FFFF00"/>
                </a:solidFill>
                <a:latin typeface="Andale Mono"/>
                <a:cs typeface="Andale Mono"/>
              </a:rPr>
              <a:t>00bnnx5ypgkk5g38wk37y9s1vjbgmagr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-python-memcached-1.51.tar.gz.drv</a:t>
            </a:r>
          </a:p>
          <a:p>
            <a:pPr marL="0" indent="0">
              <a:buNone/>
            </a:pPr>
            <a:r>
              <a:rPr lang="nl-NL" sz="1400">
                <a:solidFill>
                  <a:srgbClr val="FFFF00"/>
                </a:solidFill>
                <a:latin typeface="Andale Mono"/>
                <a:cs typeface="Andale Mono"/>
              </a:rPr>
              <a:t>00g8fmql256da1d2ks587d33k1qlndnk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-String-ToIdentifier-EN-0.11.tar.gz</a:t>
            </a:r>
          </a:p>
          <a:p>
            <a:pPr marL="0" indent="0">
              <a:buNone/>
            </a:pPr>
            <a:r>
              <a:rPr lang="nl-NL" sz="1400">
                <a:solidFill>
                  <a:srgbClr val="FFFF00"/>
                </a:solidFill>
                <a:latin typeface="Andale Mono"/>
                <a:cs typeface="Andale Mono"/>
              </a:rPr>
              <a:t>00gm250lj5wwqlq7q8gyfskcgccvmp79</a:t>
            </a:r>
            <a:r>
              <a:rPr lang="nl-NL" sz="1400">
                <a:solidFill>
                  <a:srgbClr val="F9FF82"/>
                </a:solidFill>
                <a:latin typeface="Andale Mono"/>
                <a:cs typeface="Andale Mono"/>
              </a:rPr>
              <a:t>-topgit-0.9.tar.gz.drv</a:t>
            </a:r>
          </a:p>
        </p:txBody>
      </p:sp>
    </p:spTree>
    <p:extLst>
      <p:ext uri="{BB962C8B-B14F-4D97-AF65-F5344CB8AC3E}">
        <p14:creationId xmlns:p14="http://schemas.microsoft.com/office/powerpoint/2010/main" val="22556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49" y="655638"/>
            <a:ext cx="8229600" cy="1143000"/>
          </a:xfrm>
        </p:spPr>
        <p:txBody>
          <a:bodyPr/>
          <a:lstStyle/>
          <a:p>
            <a:r>
              <a:rPr lang="nl-NL" smtClean="0"/>
              <a:t>         </a:t>
            </a:r>
            <a:r>
              <a:rPr lang="nl-NL" err="1" smtClean="0"/>
              <a:t>LumiOS</a:t>
            </a:r>
            <a:endParaRPr lang="nl-NL"/>
          </a:p>
        </p:txBody>
      </p:sp>
      <p:pic>
        <p:nvPicPr>
          <p:cNvPr id="4" name="Content Placeholder 3" descr="LumiOS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642" r="-28642"/>
          <a:stretch>
            <a:fillRect/>
          </a:stretch>
        </p:blipFill>
        <p:spPr>
          <a:xfrm>
            <a:off x="1443142" y="423335"/>
            <a:ext cx="3111991" cy="1711475"/>
          </a:xfrm>
          <a:effectLst>
            <a:outerShdw blurRad="193675" dist="50800" dir="2700000" sx="101000" sy="101000" algn="tl" rotWithShape="0">
              <a:schemeClr val="tx1">
                <a:alpha val="43000"/>
              </a:scheme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14049" y="2406953"/>
            <a:ext cx="81727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3200" err="1" smtClean="0">
                <a:solidFill>
                  <a:srgbClr val="F9FF82"/>
                </a:solidFill>
              </a:rPr>
              <a:t>NixOS</a:t>
            </a:r>
            <a:r>
              <a:rPr lang="nl-NL" sz="3200" smtClean="0">
                <a:solidFill>
                  <a:srgbClr val="F9FF82"/>
                </a:solidFill>
              </a:rPr>
              <a:t> </a:t>
            </a:r>
            <a:r>
              <a:rPr lang="nl-NL" sz="3200" err="1" smtClean="0"/>
              <a:t>extended</a:t>
            </a:r>
            <a:r>
              <a:rPr lang="nl-NL" sz="3200" smtClean="0"/>
              <a:t> </a:t>
            </a:r>
            <a:r>
              <a:rPr lang="nl-NL" sz="3200" err="1" smtClean="0"/>
              <a:t>with</a:t>
            </a:r>
            <a:r>
              <a:rPr lang="nl-NL" sz="3200" smtClean="0"/>
              <a:t> </a:t>
            </a:r>
            <a:r>
              <a:rPr lang="nl-NL" sz="3200" err="1" smtClean="0"/>
              <a:t>our</a:t>
            </a:r>
            <a:r>
              <a:rPr lang="nl-NL" sz="3200" smtClean="0"/>
              <a:t> </a:t>
            </a:r>
            <a:r>
              <a:rPr lang="nl-NL" sz="3200" err="1" smtClean="0"/>
              <a:t>own</a:t>
            </a:r>
            <a:r>
              <a:rPr lang="nl-NL" sz="3200" smtClean="0"/>
              <a:t> modules</a:t>
            </a:r>
          </a:p>
          <a:p>
            <a:pPr marL="285750" indent="-285750">
              <a:buFont typeface="Arial"/>
              <a:buChar char="•"/>
            </a:pPr>
            <a:r>
              <a:rPr lang="nl-NL" sz="3200" err="1" smtClean="0"/>
              <a:t>Configures</a:t>
            </a:r>
            <a:r>
              <a:rPr lang="nl-NL" sz="3200" smtClean="0"/>
              <a:t> </a:t>
            </a:r>
            <a:r>
              <a:rPr lang="nl-NL" sz="3200" err="1" smtClean="0"/>
              <a:t>everything</a:t>
            </a:r>
            <a:r>
              <a:rPr lang="nl-NL" sz="320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nl-NL" sz="3200" err="1" smtClean="0"/>
              <a:t>All</a:t>
            </a:r>
            <a:r>
              <a:rPr lang="nl-NL" sz="3200" smtClean="0"/>
              <a:t> facility servers</a:t>
            </a:r>
          </a:p>
          <a:p>
            <a:pPr marL="742950" lvl="1" indent="-285750">
              <a:buFont typeface="Arial"/>
              <a:buChar char="•"/>
            </a:pPr>
            <a:r>
              <a:rPr lang="nl-NL" sz="3200" err="1" smtClean="0"/>
              <a:t>All</a:t>
            </a:r>
            <a:r>
              <a:rPr lang="nl-NL" sz="3200" smtClean="0"/>
              <a:t> </a:t>
            </a:r>
            <a:r>
              <a:rPr lang="nl-NL" sz="3200" err="1" smtClean="0"/>
              <a:t>central</a:t>
            </a:r>
            <a:r>
              <a:rPr lang="nl-NL" sz="3200" smtClean="0"/>
              <a:t> servers</a:t>
            </a:r>
          </a:p>
          <a:p>
            <a:pPr marL="742950" lvl="1" indent="-285750">
              <a:buFont typeface="Arial"/>
              <a:buChar char="•"/>
            </a:pPr>
            <a:r>
              <a:rPr lang="nl-NL" sz="3200" err="1" smtClean="0"/>
              <a:t>All</a:t>
            </a:r>
            <a:r>
              <a:rPr lang="nl-NL" sz="3200" smtClean="0"/>
              <a:t> support servers</a:t>
            </a:r>
          </a:p>
          <a:p>
            <a:pPr marL="742950" lvl="1" indent="-285750">
              <a:buFont typeface="Arial"/>
              <a:buChar char="•"/>
            </a:pPr>
            <a:r>
              <a:rPr lang="nl-NL" sz="3200" err="1" smtClean="0"/>
              <a:t>All</a:t>
            </a:r>
            <a:r>
              <a:rPr lang="nl-NL" sz="3200" smtClean="0"/>
              <a:t> the workstations of </a:t>
            </a:r>
            <a:r>
              <a:rPr lang="nl-NL" sz="3200" err="1" smtClean="0"/>
              <a:t>our</a:t>
            </a:r>
            <a:r>
              <a:rPr lang="nl-NL" sz="3200" smtClean="0"/>
              <a:t> engineers</a:t>
            </a:r>
            <a:br>
              <a:rPr lang="nl-NL" sz="3200" smtClean="0"/>
            </a:br>
            <a:r>
              <a:rPr lang="nl-NL" sz="3200" smtClean="0"/>
              <a:t>(</a:t>
            </a:r>
            <a:r>
              <a:rPr lang="nl-NL" sz="3200" err="1" smtClean="0"/>
              <a:t>virtualbox</a:t>
            </a:r>
            <a:r>
              <a:rPr lang="nl-NL" sz="3200" smtClean="0"/>
              <a:t>, </a:t>
            </a:r>
            <a:r>
              <a:rPr lang="nl-NL" sz="3200" err="1" smtClean="0"/>
              <a:t>hyperv</a:t>
            </a:r>
            <a:r>
              <a:rPr lang="nl-NL" sz="3200" smtClean="0"/>
              <a:t> </a:t>
            </a:r>
            <a:r>
              <a:rPr lang="nl-NL" sz="3200" err="1" smtClean="0"/>
              <a:t>and</a:t>
            </a:r>
            <a:r>
              <a:rPr lang="nl-NL" sz="3200" smtClean="0"/>
              <a:t> real hardware)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13388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Development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77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$ nix-</a:t>
            </a:r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build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–A </a:t>
            </a:r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lumi.facility.client</a:t>
            </a:r>
            <a:endParaRPr lang="nl-NL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endParaRPr lang="nl-NL" dirty="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nl-NL" sz="1600" dirty="0" smtClean="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nl-NL" sz="1600" dirty="0">
                <a:solidFill>
                  <a:srgbClr val="F9FF82"/>
                </a:solidFill>
                <a:latin typeface="Andale Mono"/>
                <a:cs typeface="Andale Mono"/>
              </a:rPr>
              <a:t>nix/store/z2mfz8h4dpcbrlmknpkqfmrjg9ni48l7-lumi-facility-client-0.0.1</a:t>
            </a:r>
            <a:endParaRPr lang="nl-NL" sz="1600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endParaRPr lang="nl-NL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endParaRPr lang="nl-NL" dirty="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$ nix-shell –A </a:t>
            </a:r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lumi.facility.client</a:t>
            </a:r>
            <a:endParaRPr lang="nl-NL" dirty="0">
              <a:solidFill>
                <a:srgbClr val="F9FF82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5782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7790"/>
            <a:ext cx="8229600" cy="1143000"/>
          </a:xfrm>
        </p:spPr>
        <p:txBody>
          <a:bodyPr/>
          <a:lstStyle/>
          <a:p>
            <a:r>
              <a:rPr lang="nl-NL" smtClean="0"/>
              <a:t>Hydra – </a:t>
            </a:r>
            <a:r>
              <a:rPr lang="nl-NL" err="1" smtClean="0"/>
              <a:t>Continuous</a:t>
            </a:r>
            <a:r>
              <a:rPr lang="nl-NL" smtClean="0"/>
              <a:t> </a:t>
            </a:r>
            <a:r>
              <a:rPr lang="nl-NL" err="1" smtClean="0"/>
              <a:t>build</a:t>
            </a:r>
            <a:r>
              <a:rPr lang="nl-NL" smtClean="0"/>
              <a:t> system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47" y="620485"/>
            <a:ext cx="9515324" cy="607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let</a:t>
            </a: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pkgs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= import ./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default.nix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;</a:t>
            </a:r>
          </a:p>
          <a:p>
            <a:pPr marL="0" indent="0">
              <a:buNone/>
            </a:pPr>
            <a:endParaRPr lang="nl-NL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 workstation = hardware :</a:t>
            </a: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   (import (import &lt;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nixpkgs.nix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&gt; + /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nixos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)</a:t>
            </a: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     { 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configuration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= import &lt;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/os/workstation/hydra&gt; hardware; }).system;</a:t>
            </a:r>
          </a:p>
          <a:p>
            <a:pPr marL="0" indent="0">
              <a:buNone/>
            </a:pPr>
            <a:endParaRPr lang="nl-NL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in {</a:t>
            </a: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central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                 = pkgs.lumi.central;</a:t>
            </a: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facility.client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         = pkgs.lumi.facility.client;</a:t>
            </a: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facility.server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         = </a:t>
            </a:r>
            <a:r>
              <a:rPr lang="ro-RO" sz="1200" smtClean="0">
                <a:solidFill>
                  <a:srgbClr val="F9FF82"/>
                </a:solidFill>
                <a:latin typeface="Andale Mono"/>
                <a:cs typeface="Andale Mono"/>
              </a:rPr>
              <a:t>pkgs.lumi.facility.localServer;</a:t>
            </a:r>
            <a:endParaRPr lang="ro-RO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facility.install-cd-hydra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= pkgs.lumi.facility.install-cd-hydra;</a:t>
            </a: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pris-gateway              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= pkgs.lumi.pris-gateway;</a:t>
            </a: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sensors-logger            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= pkgs.lumi.sensors-logger;</a:t>
            </a: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py-vision-playground      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= pkgs.lumi.py-vision-playground;</a:t>
            </a: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hs-vision-playground      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= pkgs.lumi.hs-vision-playground;</a:t>
            </a: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command-poller            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= pkgs.lumi.command-poller;</a:t>
            </a:r>
          </a:p>
          <a:p>
            <a:pPr marL="0" indent="0">
              <a:buNone/>
            </a:pP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ro-RO" sz="1200">
                <a:solidFill>
                  <a:srgbClr val="FFFF00"/>
                </a:solidFill>
                <a:latin typeface="Andale Mono"/>
                <a:cs typeface="Andale Mono"/>
              </a:rPr>
              <a:t>tender-slurper            </a:t>
            </a:r>
            <a:r>
              <a:rPr lang="ro-RO" sz="1200">
                <a:solidFill>
                  <a:srgbClr val="F9FF82"/>
                </a:solidFill>
                <a:latin typeface="Andale Mono"/>
                <a:cs typeface="Andale Mono"/>
              </a:rPr>
              <a:t>= pkgs.lumi.tender-slurper;</a:t>
            </a:r>
          </a:p>
          <a:p>
            <a:pPr marL="0" indent="0">
              <a:buNone/>
            </a:pPr>
            <a:endParaRPr lang="ro-RO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thea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                    = 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pkgs.haskellPackages.thea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thea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-profiled            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= 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pkgs.profiledHaskellPackages.thea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;</a:t>
            </a:r>
          </a:p>
          <a:p>
            <a:pPr marL="0" indent="0">
              <a:buNone/>
            </a:pPr>
            <a:endParaRPr lang="en-US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workstation.virtualbox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  = workstation &lt;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os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/workstation/hardware/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virtualbox.nix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&gt;</a:t>
            </a: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 smtClean="0">
                <a:solidFill>
                  <a:srgbClr val="FFFF00"/>
                </a:solidFill>
                <a:latin typeface="Andale Mono"/>
                <a:cs typeface="Andale Mono"/>
              </a:rPr>
              <a:t>workstation.hyperv</a:t>
            </a: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       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= workstation &lt;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os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/workstation/hardware/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hyperv.nix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&gt;</a:t>
            </a: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;</a:t>
            </a:r>
            <a:endParaRPr lang="en-US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workstation.real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 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      = workstation &lt;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os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/workstation/hardware/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real.nix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&gt;;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is-IS" sz="1200" smtClean="0">
                <a:solidFill>
                  <a:srgbClr val="F9FF82"/>
                </a:solidFill>
                <a:latin typeface="Andale Mono"/>
                <a:cs typeface="Andale Mono"/>
              </a:rPr>
              <a:t>…</a:t>
            </a:r>
            <a:endParaRPr lang="en-US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}</a:t>
            </a:r>
            <a:endParaRPr lang="nl-NL" sz="1200" smtClean="0">
              <a:solidFill>
                <a:srgbClr val="F9FF82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605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7 at 15.03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03010" cy="7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n</a:t>
            </a:r>
            <a:r>
              <a:rPr lang="nl-NL" err="1" smtClean="0"/>
              <a:t>ixops</a:t>
            </a:r>
            <a:r>
              <a:rPr lang="nl-NL" smtClean="0"/>
              <a:t>: </a:t>
            </a:r>
            <a:r>
              <a:rPr lang="nl-NL" err="1" smtClean="0"/>
              <a:t>deploying</a:t>
            </a:r>
            <a:r>
              <a:rPr lang="nl-NL" smtClean="0"/>
              <a:t> </a:t>
            </a:r>
            <a:r>
              <a:rPr lang="nl-NL" err="1" smtClean="0"/>
              <a:t>NixOS</a:t>
            </a:r>
            <a:r>
              <a:rPr lang="nl-NL" smtClean="0"/>
              <a:t> machines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nixops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create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            \</a:t>
            </a:r>
          </a:p>
          <a:p>
            <a:pPr marL="0" indent="0">
              <a:buNone/>
            </a:pP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–-state </a:t>
            </a:r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state.nixops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    \</a:t>
            </a:r>
          </a:p>
          <a:p>
            <a:pPr marL="0" indent="0">
              <a:buNone/>
            </a:pP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--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deployment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stalling-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net \</a:t>
            </a:r>
          </a:p>
          <a:p>
            <a:pPr marL="0" indent="0">
              <a:buNone/>
            </a:pP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’&lt;stalling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-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net.nix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&gt;' 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   \</a:t>
            </a:r>
          </a:p>
          <a:p>
            <a:pPr marL="0" indent="0">
              <a:buNone/>
            </a:pP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’&lt;stalling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-net-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hardware.nix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&gt;'</a:t>
            </a:r>
          </a:p>
        </p:txBody>
      </p:sp>
    </p:spTree>
    <p:extLst>
      <p:ext uri="{BB962C8B-B14F-4D97-AF65-F5344CB8AC3E}">
        <p14:creationId xmlns:p14="http://schemas.microsoft.com/office/powerpoint/2010/main" val="22151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8028"/>
            <a:ext cx="8229600" cy="1143000"/>
          </a:xfrm>
        </p:spPr>
        <p:txBody>
          <a:bodyPr/>
          <a:lstStyle/>
          <a:p>
            <a:r>
              <a:rPr lang="nl-NL" smtClean="0"/>
              <a:t>stalling-</a:t>
            </a:r>
            <a:r>
              <a:rPr lang="nl-NL" err="1" smtClean="0"/>
              <a:t>net.nix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4971"/>
            <a:ext cx="8229600" cy="59544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l</a:t>
            </a: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et facility = </a:t>
            </a:r>
            <a:r>
              <a:rPr lang="nl-NL" sz="1200" err="1" smtClean="0">
                <a:solidFill>
                  <a:srgbClr val="F9FF82"/>
                </a:solidFill>
                <a:latin typeface="Andale Mono"/>
                <a:cs typeface="Andale Mono"/>
              </a:rPr>
              <a:t>namespace</a:t>
            </a: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: </a:t>
            </a:r>
            <a:r>
              <a:rPr lang="is-IS" sz="1200" smtClean="0">
                <a:solidFill>
                  <a:srgbClr val="F9FF82"/>
                </a:solidFill>
                <a:latin typeface="Andale Mono"/>
                <a:cs typeface="Andale Mono"/>
              </a:rPr>
              <a:t>…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i</a:t>
            </a:r>
            <a:r>
              <a:rPr lang="is-IS" sz="1200" smtClean="0">
                <a:solidFill>
                  <a:srgbClr val="F9FF82"/>
                </a:solidFill>
                <a:latin typeface="Andale Mono"/>
                <a:cs typeface="Andale Mono"/>
              </a:rPr>
              <a:t>n</a:t>
            </a: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 {</a:t>
            </a:r>
            <a:endParaRPr lang="nl-NL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network.description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= "Stalling 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network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";</a:t>
            </a: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nl-NL" sz="1200" err="1">
                <a:solidFill>
                  <a:srgbClr val="FFFF00"/>
                </a:solidFill>
                <a:latin typeface="Andale Mono"/>
                <a:cs typeface="Andale Mono"/>
              </a:rPr>
              <a:t>zeus</a:t>
            </a:r>
            <a:r>
              <a:rPr lang="nl-NL" sz="1200">
                <a:solidFill>
                  <a:srgbClr val="FFFF00"/>
                </a:solidFill>
                <a:latin typeface="Andale Mono"/>
                <a:cs typeface="Andale Mono"/>
              </a:rPr>
              <a:t> 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= import &lt;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/os/</a:t>
            </a:r>
            <a:r>
              <a:rPr lang="nl-NL" sz="1200" err="1">
                <a:solidFill>
                  <a:srgbClr val="F9FF82"/>
                </a:solidFill>
                <a:latin typeface="Andale Mono"/>
                <a:cs typeface="Andale Mono"/>
              </a:rPr>
              <a:t>central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&gt;;</a:t>
            </a: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>
                <a:solidFill>
                  <a:srgbClr val="FFFF00"/>
                </a:solidFill>
                <a:latin typeface="Andale Mono"/>
                <a:cs typeface="Andale Mono"/>
              </a:rPr>
              <a:t>hera</a:t>
            </a:r>
            <a:r>
              <a:rPr lang="de-DE" sz="1200">
                <a:solidFill>
                  <a:srgbClr val="FFFF00"/>
                </a:solidFill>
                <a:latin typeface="Andale Mono"/>
                <a:cs typeface="Andale Mono"/>
              </a:rPr>
              <a:t> 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= {</a:t>
            </a: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imports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= [ &lt;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os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support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&gt; ];</a:t>
            </a: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support.pgMaster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= "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zeus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";</a:t>
            </a:r>
          </a:p>
          <a:p>
            <a:pPr marL="0" indent="0">
              <a:buNone/>
            </a:pPr>
            <a:r>
              <a:rPr lang="bg-BG" sz="1200">
                <a:solidFill>
                  <a:srgbClr val="F9FF82"/>
                </a:solidFill>
                <a:latin typeface="Andale Mono"/>
                <a:cs typeface="Andale Mono"/>
              </a:rPr>
              <a:t>  };</a:t>
            </a:r>
          </a:p>
          <a:p>
            <a:pPr marL="0" indent="0">
              <a:buNone/>
            </a:pPr>
            <a:endParaRPr lang="en-US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nijmegen-verloren-toren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  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= facility 1;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utrecht-lange-koestraat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 = facility 2;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utrecht-zadelstraat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      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= facility 3;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utrecht-vredenburg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       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= facility 4;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utrecht-westplein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        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= facility 5;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utrecht-stadhuis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         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= facility 10;</a:t>
            </a:r>
          </a:p>
          <a:p>
            <a:pPr marL="0" indent="0">
              <a:buNone/>
            </a:pPr>
            <a:endParaRPr lang="en-US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utrecht-jaarbeursplein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  = { 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config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, ... }: {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  imports = [ &lt;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os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pris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-gateway&gt; ];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  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services.lumi.pris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-gateway-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poster.facilityService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= </a:t>
            </a:r>
            <a:endParaRPr lang="en-US" sz="120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     </a:t>
            </a:r>
            <a:r>
              <a:rPr lang="en-US" sz="1200" err="1" smtClean="0">
                <a:solidFill>
                  <a:srgbClr val="F9FF82"/>
                </a:solidFill>
                <a:latin typeface="Andale Mono"/>
                <a:cs typeface="Andale Mono"/>
              </a:rPr>
              <a:t>facilityService</a:t>
            </a: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config.networking.hostName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;</a:t>
            </a:r>
          </a:p>
          <a:p>
            <a:pPr marL="0" indent="0">
              <a:buNone/>
            </a:pPr>
            <a:r>
              <a:rPr lang="bg-BG" sz="1200">
                <a:solidFill>
                  <a:srgbClr val="F9FF82"/>
                </a:solidFill>
                <a:latin typeface="Andale Mono"/>
                <a:cs typeface="Andale Mono"/>
              </a:rPr>
              <a:t>  };</a:t>
            </a:r>
          </a:p>
          <a:p>
            <a:pPr marL="0" indent="0">
              <a:buNone/>
            </a:pPr>
            <a:endParaRPr lang="bg-BG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denhaag-stadhuis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 </a:t>
            </a:r>
            <a:r>
              <a:rPr lang="en-US" sz="1200" smtClean="0">
                <a:solidFill>
                  <a:srgbClr val="FFFF00"/>
                </a:solidFill>
                <a:latin typeface="Andale Mono"/>
                <a:cs typeface="Andale Mono"/>
              </a:rPr>
              <a:t>          </a:t>
            </a: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=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facility 13</a:t>
            </a: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;</a:t>
            </a:r>
            <a:endParaRPr lang="en-US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amsterdam-sportpark-ijburg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= facility 14</a:t>
            </a: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;</a:t>
            </a:r>
          </a:p>
          <a:p>
            <a:pPr marL="0" indent="0">
              <a:buNone/>
            </a:pPr>
            <a:endParaRPr lang="en-US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is-IS" sz="1200" smtClean="0">
                <a:solidFill>
                  <a:srgbClr val="F9FF82"/>
                </a:solidFill>
                <a:latin typeface="Andale Mono"/>
                <a:cs typeface="Andale Mono"/>
              </a:rPr>
              <a:t>…</a:t>
            </a:r>
          </a:p>
          <a:p>
            <a:pPr marL="0" indent="0">
              <a:buNone/>
            </a:pPr>
            <a:r>
              <a:rPr lang="is-IS" sz="1200">
                <a:solidFill>
                  <a:srgbClr val="F9FF82"/>
                </a:solidFill>
                <a:latin typeface="Andale Mono"/>
                <a:cs typeface="Andale Mono"/>
              </a:rPr>
              <a:t>}</a:t>
            </a:r>
            <a:endParaRPr lang="en-US" sz="1200">
              <a:solidFill>
                <a:srgbClr val="F9FF82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 rot="21120694">
            <a:off x="4795765" y="2902855"/>
            <a:ext cx="36497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err="1" smtClean="0"/>
              <a:t>Logical</a:t>
            </a:r>
            <a:r>
              <a:rPr lang="nl-NL" sz="3200" smtClean="0"/>
              <a:t> </a:t>
            </a:r>
            <a:r>
              <a:rPr lang="nl-NL" sz="3200" err="1" smtClean="0"/>
              <a:t>configuration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36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1981"/>
            <a:ext cx="8229600" cy="1143000"/>
          </a:xfrm>
        </p:spPr>
        <p:txBody>
          <a:bodyPr/>
          <a:lstStyle/>
          <a:p>
            <a:r>
              <a:rPr lang="nl-NL"/>
              <a:t>stalling-</a:t>
            </a:r>
            <a:r>
              <a:rPr lang="nl-NL" smtClean="0"/>
              <a:t>net-</a:t>
            </a:r>
            <a:r>
              <a:rPr lang="nl-NL" err="1" smtClean="0"/>
              <a:t>hardware.nix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3906"/>
            <a:ext cx="8229600" cy="5122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l</a:t>
            </a: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et </a:t>
            </a: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sz="1200" err="1" smtClean="0">
                <a:solidFill>
                  <a:srgbClr val="F9FF82"/>
                </a:solidFill>
                <a:latin typeface="Andale Mono"/>
                <a:cs typeface="Andale Mono"/>
              </a:rPr>
              <a:t>hetzner</a:t>
            </a: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 = </a:t>
            </a:r>
            <a:r>
              <a:rPr lang="nl-NL" sz="1200" err="1" smtClean="0">
                <a:solidFill>
                  <a:srgbClr val="F9FF82"/>
                </a:solidFill>
                <a:latin typeface="Andale Mono"/>
                <a:cs typeface="Andale Mono"/>
              </a:rPr>
              <a:t>mainIp</a:t>
            </a: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: </a:t>
            </a:r>
            <a:r>
              <a:rPr lang="is-IS" sz="1200" smtClean="0">
                <a:solidFill>
                  <a:srgbClr val="F9FF82"/>
                </a:solidFill>
                <a:latin typeface="Andale Mono"/>
                <a:cs typeface="Andale Mono"/>
              </a:rPr>
              <a:t>…;</a:t>
            </a:r>
          </a:p>
          <a:p>
            <a:pPr marL="0" indent="0">
              <a:buNone/>
            </a:pPr>
            <a:r>
              <a:rPr lang="is-IS" sz="120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is-IS" sz="1200" smtClean="0">
                <a:solidFill>
                  <a:srgbClr val="F9FF82"/>
                </a:solidFill>
                <a:latin typeface="Andale Mono"/>
                <a:cs typeface="Andale Mono"/>
              </a:rPr>
              <a:t> facility = nic: ipAddress: defaultGateway: …;</a:t>
            </a:r>
          </a:p>
          <a:p>
            <a:pPr marL="0" indent="0">
              <a:buNone/>
            </a:pPr>
            <a:r>
              <a:rPr lang="en-US" sz="1200" err="1" smtClean="0">
                <a:solidFill>
                  <a:srgbClr val="F9FF82"/>
                </a:solidFill>
                <a:latin typeface="Andale Mono"/>
                <a:cs typeface="Andale Mono"/>
              </a:rPr>
              <a:t>i</a:t>
            </a:r>
            <a:r>
              <a:rPr lang="is-IS" sz="1200" smtClean="0">
                <a:solidFill>
                  <a:srgbClr val="F9FF82"/>
                </a:solidFill>
                <a:latin typeface="Andale Mono"/>
                <a:cs typeface="Andale Mono"/>
              </a:rPr>
              <a:t>n </a:t>
            </a: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{</a:t>
            </a:r>
            <a:endParaRPr lang="nl-NL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>
                <a:solidFill>
                  <a:srgbClr val="FFFF00"/>
                </a:solidFill>
                <a:latin typeface="Andale Mono"/>
                <a:cs typeface="Andale Mono"/>
              </a:rPr>
              <a:t>zeus</a:t>
            </a:r>
            <a:r>
              <a:rPr lang="de-DE" sz="1200">
                <a:solidFill>
                  <a:srgbClr val="FFFF00"/>
                </a:solidFill>
                <a:latin typeface="Andale Mono"/>
                <a:cs typeface="Andale Mono"/>
              </a:rPr>
              <a:t> 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= {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imports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= [ (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hetzner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de-DE" sz="1200" smtClean="0">
                <a:solidFill>
                  <a:srgbClr val="F9FF82"/>
                </a:solidFill>
                <a:latin typeface="Andale Mono"/>
                <a:cs typeface="Andale Mono"/>
              </a:rPr>
              <a:t>“123.321.123.321"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) </a:t>
            </a:r>
            <a:r>
              <a:rPr lang="de-DE" sz="1200" smtClean="0">
                <a:solidFill>
                  <a:srgbClr val="F9FF82"/>
                </a:solidFill>
                <a:latin typeface="Andale Mono"/>
                <a:cs typeface="Andale Mono"/>
              </a:rPr>
              <a:t>&lt;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os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central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hardware.nix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&gt; ];};</a:t>
            </a:r>
          </a:p>
          <a:p>
            <a:pPr marL="0" indent="0">
              <a:buNone/>
            </a:pP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en-US" sz="1200" err="1">
                <a:solidFill>
                  <a:srgbClr val="FFFF00"/>
                </a:solidFill>
                <a:latin typeface="Andale Mono"/>
                <a:cs typeface="Andale Mono"/>
              </a:rPr>
              <a:t>hera</a:t>
            </a:r>
            <a:r>
              <a:rPr lang="en-US" sz="1200">
                <a:solidFill>
                  <a:srgbClr val="FFFF00"/>
                </a:solidFill>
                <a:latin typeface="Andale Mono"/>
                <a:cs typeface="Andale Mono"/>
              </a:rPr>
              <a:t> 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= {imports = [ (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hetzner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en-US" sz="1200" smtClean="0">
                <a:solidFill>
                  <a:srgbClr val="F9FF82"/>
                </a:solidFill>
                <a:latin typeface="Andale Mono"/>
                <a:cs typeface="Andale Mono"/>
              </a:rPr>
              <a:t>”321.123.321.123"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) &lt;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lumi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os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/support/</a:t>
            </a:r>
            <a:r>
              <a:rPr lang="en-US" sz="1200" err="1">
                <a:solidFill>
                  <a:srgbClr val="F9FF82"/>
                </a:solidFill>
                <a:latin typeface="Andale Mono"/>
                <a:cs typeface="Andale Mono"/>
              </a:rPr>
              <a:t>hardware.nix</a:t>
            </a:r>
            <a:r>
              <a:rPr lang="en-US" sz="1200">
                <a:solidFill>
                  <a:srgbClr val="F9FF82"/>
                </a:solidFill>
                <a:latin typeface="Andale Mono"/>
                <a:cs typeface="Andale Mono"/>
              </a:rPr>
              <a:t>&gt; ];};</a:t>
            </a:r>
          </a:p>
          <a:p>
            <a:pPr marL="0" indent="0">
              <a:buNone/>
            </a:pPr>
            <a:endParaRPr lang="en-US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#                                     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nic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   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ipAddress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defaultGateway</a:t>
            </a:r>
            <a:endParaRPr lang="de-DE" sz="120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>
                <a:solidFill>
                  <a:srgbClr val="FFFF00"/>
                </a:solidFill>
                <a:latin typeface="Andale Mono"/>
                <a:cs typeface="Andale Mono"/>
              </a:rPr>
              <a:t>nijmegen</a:t>
            </a:r>
            <a:r>
              <a:rPr lang="de-DE" sz="1200">
                <a:solidFill>
                  <a:srgbClr val="FFFF00"/>
                </a:solidFill>
                <a:latin typeface="Andale Mono"/>
                <a:cs typeface="Andale Mono"/>
              </a:rPr>
              <a:t>-verloren-toren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  = 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facility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"eno1"    "</a:t>
            </a:r>
            <a:r>
              <a:rPr lang="de-DE" sz="1200" smtClean="0">
                <a:solidFill>
                  <a:srgbClr val="F9FF82"/>
                </a:solidFill>
                <a:latin typeface="Andale Mono"/>
                <a:cs typeface="Andale Mono"/>
              </a:rPr>
              <a:t>10.0.1.2" 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"10.0.1.1";</a:t>
            </a: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nl-NL" sz="1200" err="1">
                <a:solidFill>
                  <a:srgbClr val="FFFF00"/>
                </a:solidFill>
                <a:latin typeface="Andale Mono"/>
                <a:cs typeface="Andale Mono"/>
              </a:rPr>
              <a:t>utrecht</a:t>
            </a:r>
            <a:r>
              <a:rPr lang="nl-NL" sz="1200">
                <a:solidFill>
                  <a:srgbClr val="FFFF00"/>
                </a:solidFill>
                <a:latin typeface="Andale Mono"/>
                <a:cs typeface="Andale Mono"/>
              </a:rPr>
              <a:t>-lange-koestraat    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=   facility "eno1"    "10.0.2.2" "10.0.2.1";</a:t>
            </a: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>
                <a:solidFill>
                  <a:srgbClr val="FFFF00"/>
                </a:solidFill>
                <a:latin typeface="Andale Mono"/>
                <a:cs typeface="Andale Mono"/>
              </a:rPr>
              <a:t>utrecht-zadelstraat</a:t>
            </a:r>
            <a:r>
              <a:rPr lang="de-DE" sz="1200">
                <a:solidFill>
                  <a:srgbClr val="FFFF00"/>
                </a:solidFill>
                <a:latin typeface="Andale Mono"/>
                <a:cs typeface="Andale Mono"/>
              </a:rPr>
              <a:t>        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= 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facility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"eno1"    "10.0.3.2" "10.0.3.1";</a:t>
            </a: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>
                <a:solidFill>
                  <a:srgbClr val="FFFF00"/>
                </a:solidFill>
                <a:latin typeface="Andale Mono"/>
                <a:cs typeface="Andale Mono"/>
              </a:rPr>
              <a:t>utrecht-vredenburg</a:t>
            </a:r>
            <a:r>
              <a:rPr lang="de-DE" sz="1200">
                <a:solidFill>
                  <a:srgbClr val="FFFF00"/>
                </a:solidFill>
                <a:latin typeface="Andale Mono"/>
                <a:cs typeface="Andale Mono"/>
              </a:rPr>
              <a:t>         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= 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facility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"eno1"    "10.0.4.2" "10.0.4.1";</a:t>
            </a: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>
                <a:solidFill>
                  <a:srgbClr val="FFFF00"/>
                </a:solidFill>
                <a:latin typeface="Andale Mono"/>
                <a:cs typeface="Andale Mono"/>
              </a:rPr>
              <a:t>utrecht-westplein</a:t>
            </a:r>
            <a:r>
              <a:rPr lang="de-DE" sz="1200">
                <a:solidFill>
                  <a:srgbClr val="FFFF00"/>
                </a:solidFill>
                <a:latin typeface="Andale Mono"/>
                <a:cs typeface="Andale Mono"/>
              </a:rPr>
              <a:t> 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= {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imports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=[(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facility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"eno1"    "10.0.5.2" "10.0.5.1") </a:t>
            </a:r>
            <a:endParaRPr lang="de-DE" sz="120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de-DE" sz="1200" smtClean="0">
                <a:solidFill>
                  <a:srgbClr val="F9FF82"/>
                </a:solidFill>
                <a:latin typeface="Andale Mono"/>
                <a:cs typeface="Andale Mono"/>
              </a:rPr>
              <a:t>                               (</a:t>
            </a:r>
            <a:r>
              <a:rPr lang="de-DE" sz="1200" err="1" smtClean="0">
                <a:solidFill>
                  <a:srgbClr val="F9FF82"/>
                </a:solidFill>
                <a:latin typeface="Andale Mono"/>
                <a:cs typeface="Andale Mono"/>
              </a:rPr>
              <a:t>router-rebooter</a:t>
            </a:r>
            <a:r>
              <a:rPr lang="de-DE" sz="1200" smtClean="0">
                <a:solidFill>
                  <a:srgbClr val="F9FF82"/>
                </a:solidFill>
                <a:latin typeface="Andale Mono"/>
                <a:cs typeface="Andale Mono"/>
              </a:rPr>
              <a:t> "10.0.5.1")];};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 smtClean="0">
                <a:solidFill>
                  <a:srgbClr val="FFFF00"/>
                </a:solidFill>
                <a:latin typeface="Andale Mono"/>
                <a:cs typeface="Andale Mono"/>
              </a:rPr>
              <a:t>utrecht-jaarbeursplein</a:t>
            </a:r>
            <a:r>
              <a:rPr lang="de-DE" sz="1200" smtClean="0">
                <a:solidFill>
                  <a:srgbClr val="FFFF00"/>
                </a:solidFill>
                <a:latin typeface="Andale Mono"/>
                <a:cs typeface="Andale Mono"/>
              </a:rPr>
              <a:t>     </a:t>
            </a:r>
            <a:r>
              <a:rPr lang="de-DE" sz="1200" smtClean="0">
                <a:solidFill>
                  <a:srgbClr val="F9FF82"/>
                </a:solidFill>
                <a:latin typeface="Andale Mono"/>
                <a:cs typeface="Andale Mono"/>
              </a:rPr>
              <a:t>=   </a:t>
            </a:r>
            <a:r>
              <a:rPr lang="de-DE" sz="1200" err="1" smtClean="0">
                <a:solidFill>
                  <a:srgbClr val="F9FF82"/>
                </a:solidFill>
                <a:latin typeface="Andale Mono"/>
                <a:cs typeface="Andale Mono"/>
              </a:rPr>
              <a:t>facility</a:t>
            </a:r>
            <a:r>
              <a:rPr lang="de-DE" sz="1200" smtClean="0">
                <a:solidFill>
                  <a:srgbClr val="F9FF82"/>
                </a:solidFill>
                <a:latin typeface="Andale Mono"/>
                <a:cs typeface="Andale Mono"/>
              </a:rPr>
              <a:t> "enp3s0"  "10.0.6.2" "10.0.6.1";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>
                <a:solidFill>
                  <a:srgbClr val="FFFF00"/>
                </a:solidFill>
                <a:latin typeface="Andale Mono"/>
                <a:cs typeface="Andale Mono"/>
              </a:rPr>
              <a:t>utrecht-stadhuis</a:t>
            </a:r>
            <a:r>
              <a:rPr lang="de-DE" sz="1200">
                <a:solidFill>
                  <a:srgbClr val="FFFF00"/>
                </a:solidFill>
                <a:latin typeface="Andale Mono"/>
                <a:cs typeface="Andale Mono"/>
              </a:rPr>
              <a:t>           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= 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facility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"eno1"    "10.0.7.2" "10.0.7.1";</a:t>
            </a: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nl-NL" sz="1200" err="1">
                <a:solidFill>
                  <a:srgbClr val="FFFF00"/>
                </a:solidFill>
                <a:latin typeface="Andale Mono"/>
                <a:cs typeface="Andale Mono"/>
              </a:rPr>
              <a:t>amsterdam</a:t>
            </a:r>
            <a:r>
              <a:rPr lang="nl-NL" sz="1200">
                <a:solidFill>
                  <a:srgbClr val="FFFF00"/>
                </a:solidFill>
                <a:latin typeface="Andale Mono"/>
                <a:cs typeface="Andale Mono"/>
              </a:rPr>
              <a:t>-sportpark-</a:t>
            </a:r>
            <a:r>
              <a:rPr lang="nl-NL" sz="1200" err="1">
                <a:solidFill>
                  <a:srgbClr val="FFFF00"/>
                </a:solidFill>
                <a:latin typeface="Andale Mono"/>
                <a:cs typeface="Andale Mono"/>
              </a:rPr>
              <a:t>ijburg</a:t>
            </a:r>
            <a:r>
              <a:rPr lang="nl-NL" sz="1200">
                <a:solidFill>
                  <a:srgbClr val="FFFF00"/>
                </a:solidFill>
                <a:latin typeface="Andale Mono"/>
                <a:cs typeface="Andale Mono"/>
              </a:rPr>
              <a:t> </a:t>
            </a: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=   facility "enp0s25" "10.0.8.2" "10.0.8.1";</a:t>
            </a:r>
          </a:p>
          <a:p>
            <a:pPr marL="0" indent="0">
              <a:buNone/>
            </a:pP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r>
              <a:rPr lang="de-DE" sz="1200" err="1">
                <a:solidFill>
                  <a:srgbClr val="FFFF00"/>
                </a:solidFill>
                <a:latin typeface="Andale Mono"/>
                <a:cs typeface="Andale Mono"/>
              </a:rPr>
              <a:t>denhaag-stadhuis</a:t>
            </a:r>
            <a:r>
              <a:rPr lang="de-DE" sz="1200">
                <a:solidFill>
                  <a:srgbClr val="FFFF00"/>
                </a:solidFill>
                <a:latin typeface="Andale Mono"/>
                <a:cs typeface="Andale Mono"/>
              </a:rPr>
              <a:t> 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         =   </a:t>
            </a:r>
            <a:r>
              <a:rPr lang="de-DE" sz="1200" err="1">
                <a:solidFill>
                  <a:srgbClr val="F9FF82"/>
                </a:solidFill>
                <a:latin typeface="Andale Mono"/>
                <a:cs typeface="Andale Mono"/>
              </a:rPr>
              <a:t>facility</a:t>
            </a:r>
            <a:r>
              <a:rPr lang="de-DE" sz="1200">
                <a:solidFill>
                  <a:srgbClr val="F9FF82"/>
                </a:solidFill>
                <a:latin typeface="Andale Mono"/>
                <a:cs typeface="Andale Mono"/>
              </a:rPr>
              <a:t> "enp3s0"  "10.0.9.2" "10.0.9.1";</a:t>
            </a:r>
          </a:p>
          <a:p>
            <a:pPr marL="0" indent="0">
              <a:buNone/>
            </a:pP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</a:p>
          <a:p>
            <a:pPr marL="0" indent="0">
              <a:buNone/>
            </a:pPr>
            <a:r>
              <a:rPr lang="nl-NL" sz="120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sz="1200" smtClean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is-IS" sz="1200" smtClean="0">
                <a:solidFill>
                  <a:srgbClr val="F9FF82"/>
                </a:solidFill>
                <a:latin typeface="Andale Mono"/>
                <a:cs typeface="Andale Mono"/>
              </a:rPr>
              <a:t>…</a:t>
            </a:r>
          </a:p>
          <a:p>
            <a:pPr marL="0" indent="0">
              <a:buNone/>
            </a:pPr>
            <a:r>
              <a:rPr lang="is-IS" sz="1200">
                <a:solidFill>
                  <a:srgbClr val="F9FF82"/>
                </a:solidFill>
                <a:latin typeface="Andale Mono"/>
                <a:cs typeface="Andale Mono"/>
              </a:rPr>
              <a:t>}</a:t>
            </a:r>
            <a:endParaRPr lang="is-IS" sz="1200" smtClean="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endParaRPr lang="nl-NL" sz="1200">
              <a:solidFill>
                <a:srgbClr val="F9FF82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 rot="21120694">
            <a:off x="2311076" y="5277290"/>
            <a:ext cx="3841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err="1" smtClean="0"/>
              <a:t>Physical</a:t>
            </a:r>
            <a:r>
              <a:rPr lang="nl-NL" sz="3200" smtClean="0"/>
              <a:t> </a:t>
            </a:r>
            <a:r>
              <a:rPr lang="nl-NL" sz="3200" err="1" smtClean="0"/>
              <a:t>configuration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398154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Deploy</a:t>
            </a:r>
            <a:r>
              <a:rPr lang="nl-NL" smtClean="0"/>
              <a:t> the </a:t>
            </a:r>
            <a:r>
              <a:rPr lang="nl-NL" err="1" smtClean="0"/>
              <a:t>network</a:t>
            </a:r>
            <a:r>
              <a:rPr lang="nl-NL" smtClean="0"/>
              <a:t> </a:t>
            </a:r>
            <a:r>
              <a:rPr lang="nl-NL" err="1" smtClean="0"/>
              <a:t>configuration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51705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nixops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dirty="0" err="1" smtClean="0">
                <a:solidFill>
                  <a:srgbClr val="F9FF82"/>
                </a:solidFill>
                <a:latin typeface="Andale Mono"/>
                <a:cs typeface="Andale Mono"/>
              </a:rPr>
              <a:t>deploy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              \</a:t>
            </a:r>
            <a:endParaRPr lang="nl-NL" dirty="0">
              <a:solidFill>
                <a:srgbClr val="F9FF82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 –-state 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state.nixops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     \</a:t>
            </a:r>
          </a:p>
          <a:p>
            <a:pPr marL="0" indent="0">
              <a:buNone/>
            </a:pP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</a:t>
            </a:r>
            <a:r>
              <a:rPr lang="nl-NL" dirty="0" smtClean="0">
                <a:solidFill>
                  <a:srgbClr val="F9FF82"/>
                </a:solidFill>
                <a:latin typeface="Andale Mono"/>
                <a:cs typeface="Andale Mono"/>
              </a:rPr>
              <a:t> --</a:t>
            </a:r>
            <a:r>
              <a:rPr lang="nl-NL" dirty="0" err="1">
                <a:solidFill>
                  <a:srgbClr val="F9FF82"/>
                </a:solidFill>
                <a:latin typeface="Andale Mono"/>
                <a:cs typeface="Andale Mono"/>
              </a:rPr>
              <a:t>deployment</a:t>
            </a: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stalling-net </a:t>
            </a:r>
          </a:p>
          <a:p>
            <a:pPr marL="0" indent="0">
              <a:buNone/>
            </a:pPr>
            <a:r>
              <a:rPr lang="nl-NL" dirty="0">
                <a:solidFill>
                  <a:srgbClr val="F9FF82"/>
                </a:solidFill>
                <a:latin typeface="Andale Mono"/>
                <a:cs typeface="Andale Mono"/>
              </a:rPr>
              <a:t>  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532191" y="3858381"/>
            <a:ext cx="74558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nl-NL" sz="3200" err="1" smtClean="0"/>
              <a:t>Provisions</a:t>
            </a:r>
            <a:r>
              <a:rPr lang="nl-NL" sz="3200" smtClean="0"/>
              <a:t> machines </a:t>
            </a:r>
            <a:r>
              <a:rPr lang="nl-NL" sz="3200" err="1" smtClean="0"/>
              <a:t>and</a:t>
            </a:r>
            <a:r>
              <a:rPr lang="nl-NL" sz="3200" smtClean="0"/>
              <a:t> </a:t>
            </a:r>
            <a:r>
              <a:rPr lang="nl-NL" sz="3200" err="1" smtClean="0"/>
              <a:t>other</a:t>
            </a:r>
            <a:r>
              <a:rPr lang="nl-NL" sz="3200" smtClean="0"/>
              <a:t> resources</a:t>
            </a:r>
          </a:p>
          <a:p>
            <a:pPr marL="457200" indent="-457200">
              <a:buFont typeface="Arial"/>
              <a:buChar char="•"/>
            </a:pPr>
            <a:r>
              <a:rPr lang="nl-NL" sz="3200" err="1" smtClean="0"/>
              <a:t>Copies</a:t>
            </a:r>
            <a:r>
              <a:rPr lang="nl-NL" sz="3200" smtClean="0"/>
              <a:t> Nix </a:t>
            </a:r>
            <a:r>
              <a:rPr lang="nl-NL" sz="3200" err="1" smtClean="0"/>
              <a:t>closures</a:t>
            </a:r>
            <a:r>
              <a:rPr lang="nl-NL" sz="320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nl-NL" sz="3200" err="1" smtClean="0"/>
              <a:t>Activates</a:t>
            </a:r>
            <a:r>
              <a:rPr lang="nl-NL" sz="3200" smtClean="0"/>
              <a:t> new </a:t>
            </a:r>
            <a:r>
              <a:rPr lang="nl-NL" sz="3200" err="1" smtClean="0"/>
              <a:t>configuration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29497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01-07 at 12.04.25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9341" r="-39341"/>
          <a:stretch>
            <a:fillRect/>
          </a:stretch>
        </p:blipFill>
        <p:spPr>
          <a:xfrm rot="162784">
            <a:off x="-1590922" y="67657"/>
            <a:ext cx="12623210" cy="6942279"/>
          </a:xfrm>
        </p:spPr>
      </p:pic>
    </p:spTree>
    <p:extLst>
      <p:ext uri="{BB962C8B-B14F-4D97-AF65-F5344CB8AC3E}">
        <p14:creationId xmlns:p14="http://schemas.microsoft.com/office/powerpoint/2010/main" val="261287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0995"/>
            <a:ext cx="8229600" cy="1143000"/>
          </a:xfrm>
        </p:spPr>
        <p:txBody>
          <a:bodyPr/>
          <a:lstStyle/>
          <a:p>
            <a:r>
              <a:rPr lang="nl-NL" smtClean="0"/>
              <a:t>Have </a:t>
            </a:r>
            <a:r>
              <a:rPr lang="nl-NL" err="1" smtClean="0">
                <a:solidFill>
                  <a:srgbClr val="FFFF00"/>
                </a:solidFill>
              </a:rPr>
              <a:t>fun</a:t>
            </a:r>
            <a:r>
              <a:rPr lang="nl-NL" smtClean="0">
                <a:solidFill>
                  <a:srgbClr val="FFFF00"/>
                </a:solidFill>
              </a:rPr>
              <a:t> </a:t>
            </a:r>
            <a:r>
              <a:rPr lang="nl-NL" smtClean="0"/>
              <a:t>parking </a:t>
            </a:r>
            <a:r>
              <a:rPr lang="nl-NL" err="1" smtClean="0"/>
              <a:t>your</a:t>
            </a:r>
            <a:r>
              <a:rPr lang="nl-NL" smtClean="0"/>
              <a:t> bike!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42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ogo-donker-background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915" r="-40915"/>
          <a:stretch>
            <a:fillRect/>
          </a:stretch>
        </p:blipFill>
        <p:spPr>
          <a:xfrm>
            <a:off x="5694324" y="4856506"/>
            <a:ext cx="4470311" cy="24584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Please</a:t>
            </a:r>
            <a:r>
              <a:rPr lang="nl-NL" smtClean="0"/>
              <a:t> </a:t>
            </a:r>
            <a:r>
              <a:rPr lang="nl-NL" err="1" smtClean="0"/>
              <a:t>ask</a:t>
            </a:r>
            <a:r>
              <a:rPr lang="nl-NL" smtClean="0"/>
              <a:t> me </a:t>
            </a:r>
            <a:r>
              <a:rPr lang="nl-NL" err="1" smtClean="0"/>
              <a:t>something</a:t>
            </a:r>
            <a:r>
              <a:rPr lang="nl-NL" smtClean="0"/>
              <a:t>?</a:t>
            </a:r>
            <a:endParaRPr lang="nl-NL"/>
          </a:p>
        </p:txBody>
      </p:sp>
      <p:pic>
        <p:nvPicPr>
          <p:cNvPr id="7" name="Picture 6" descr="Ba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39331">
            <a:off x="2064795" y="1760235"/>
            <a:ext cx="5200952" cy="3363800"/>
          </a:xfrm>
          <a:prstGeom prst="rect">
            <a:avLst/>
          </a:prstGeom>
          <a:effectLst>
            <a:outerShdw blurRad="60325" dist="38100" dir="2700000" algn="tl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94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ZuriHac</a:t>
            </a:r>
            <a:r>
              <a:rPr lang="en-US" dirty="0" smtClean="0"/>
              <a:t> 2016 </a:t>
            </a:r>
            <a:r>
              <a:rPr lang="en-US" dirty="0" err="1" smtClean="0">
                <a:solidFill>
                  <a:srgbClr val="F9FF82"/>
                </a:solidFill>
              </a:rPr>
              <a:t>OpenCV</a:t>
            </a:r>
            <a:r>
              <a:rPr lang="en-US" dirty="0" smtClean="0">
                <a:solidFill>
                  <a:srgbClr val="F9FF82"/>
                </a:solidFill>
              </a:rPr>
              <a:t>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Contributors:</a:t>
            </a:r>
          </a:p>
          <a:p>
            <a:pPr lvl="1"/>
            <a:r>
              <a:rPr lang="en-US" dirty="0" err="1"/>
              <a:t>Timo</a:t>
            </a:r>
            <a:r>
              <a:rPr lang="en-US" dirty="0"/>
              <a:t> von </a:t>
            </a:r>
            <a:r>
              <a:rPr lang="en-US" dirty="0" smtClean="0"/>
              <a:t>Holtz</a:t>
            </a:r>
          </a:p>
          <a:p>
            <a:pPr lvl="1"/>
            <a:r>
              <a:rPr lang="en-US" dirty="0" err="1"/>
              <a:t>Kristoffer</a:t>
            </a:r>
            <a:r>
              <a:rPr lang="en-US" dirty="0"/>
              <a:t> </a:t>
            </a:r>
            <a:r>
              <a:rPr lang="en-US" dirty="0" err="1" smtClean="0"/>
              <a:t>Søholm</a:t>
            </a:r>
            <a:endParaRPr lang="en-US" dirty="0" smtClean="0"/>
          </a:p>
          <a:p>
            <a:pPr lvl="1"/>
            <a:r>
              <a:rPr lang="en-US" dirty="0"/>
              <a:t>Tim </a:t>
            </a:r>
            <a:r>
              <a:rPr lang="en-US" dirty="0" smtClean="0"/>
              <a:t>Baumann</a:t>
            </a:r>
          </a:p>
          <a:p>
            <a:pPr lvl="1"/>
            <a:r>
              <a:rPr lang="en-US" dirty="0" smtClean="0"/>
              <a:t>Team Benaco (Slither AI)</a:t>
            </a:r>
          </a:p>
          <a:p>
            <a:pPr lvl="1"/>
            <a:r>
              <a:rPr lang="en-US" dirty="0" smtClean="0"/>
              <a:t>Team </a:t>
            </a:r>
            <a:r>
              <a:rPr lang="en-US" dirty="0" err="1" smtClean="0"/>
              <a:t>LumiGuide</a:t>
            </a:r>
            <a:r>
              <a:rPr lang="en-US" dirty="0" smtClean="0"/>
              <a:t> (Bas &amp; </a:t>
            </a:r>
            <a:r>
              <a:rPr lang="en-US" dirty="0" err="1" smtClean="0"/>
              <a:t>Roel</a:t>
            </a:r>
            <a:r>
              <a:rPr lang="en-US" dirty="0" smtClean="0"/>
              <a:t> van </a:t>
            </a:r>
            <a:r>
              <a:rPr lang="en-US" dirty="0" err="1" smtClean="0"/>
              <a:t>Dijk</a:t>
            </a:r>
            <a:r>
              <a:rPr lang="en-US" dirty="0" smtClean="0"/>
              <a:t>)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589" y="78787"/>
            <a:ext cx="1190225" cy="48931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ZuriHac</a:t>
            </a:r>
            <a:r>
              <a:rPr lang="en-US" dirty="0" smtClean="0"/>
              <a:t> 2016 </a:t>
            </a:r>
            <a:r>
              <a:rPr lang="en-US" dirty="0" err="1" smtClean="0">
                <a:solidFill>
                  <a:srgbClr val="F9FF82"/>
                </a:solidFill>
              </a:rPr>
              <a:t>OpenCV</a:t>
            </a:r>
            <a:r>
              <a:rPr lang="en-US" dirty="0" smtClean="0">
                <a:solidFill>
                  <a:srgbClr val="F9FF82"/>
                </a:solidFill>
              </a:rPr>
              <a:t>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Support:</a:t>
            </a:r>
          </a:p>
          <a:p>
            <a:pPr lvl="1"/>
            <a:r>
              <a:rPr lang="en-US" dirty="0" smtClean="0"/>
              <a:t>GHC-8.0.1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tack</a:t>
            </a:r>
          </a:p>
          <a:p>
            <a:pPr lvl="1"/>
            <a:r>
              <a:rPr lang="en-US" dirty="0" smtClean="0"/>
              <a:t>OS X</a:t>
            </a:r>
          </a:p>
          <a:p>
            <a:r>
              <a:rPr lang="en-US" dirty="0" smtClean="0"/>
              <a:t>Bound new functions:</a:t>
            </a:r>
          </a:p>
          <a:p>
            <a:pPr lvl="1"/>
            <a:r>
              <a:rPr lang="en-US" dirty="0" err="1" smtClean="0"/>
              <a:t>houghLinesP</a:t>
            </a:r>
            <a:endParaRPr lang="en-US" dirty="0" smtClean="0"/>
          </a:p>
          <a:p>
            <a:pPr lvl="1"/>
            <a:r>
              <a:rPr lang="en-US" dirty="0" err="1" smtClean="0"/>
              <a:t>goodFeaturesToTrack</a:t>
            </a:r>
            <a:endParaRPr lang="en-US" dirty="0"/>
          </a:p>
          <a:p>
            <a:pPr lvl="1"/>
            <a:r>
              <a:rPr lang="en-US" dirty="0" smtClean="0"/>
              <a:t>filter2D</a:t>
            </a:r>
          </a:p>
          <a:p>
            <a:r>
              <a:rPr lang="en-US" dirty="0" smtClean="0"/>
              <a:t>Refactoring &amp; minor improvements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589" y="78787"/>
            <a:ext cx="1190225" cy="48931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81574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589" y="78787"/>
            <a:ext cx="1190225" cy="48931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0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8797830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589" y="78787"/>
            <a:ext cx="1190225" cy="48931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91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5721847" cy="8437756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589" y="78787"/>
            <a:ext cx="1190225" cy="48931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4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smtClean="0"/>
              <a:t>Thanks!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9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-route bicycle in the city of Utrech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77160"/>
            <a:ext cx="9149620" cy="5147113"/>
          </a:xfrm>
        </p:spPr>
      </p:pic>
      <p:sp>
        <p:nvSpPr>
          <p:cNvPr id="6" name="TextBox 5"/>
          <p:cNvSpPr txBox="1"/>
          <p:nvPr/>
        </p:nvSpPr>
        <p:spPr>
          <a:xfrm>
            <a:off x="3076726" y="120952"/>
            <a:ext cx="299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smtClean="0"/>
              <a:t>P-route Bicycle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35584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-amsterd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449" y="3571423"/>
            <a:ext cx="3687704" cy="1659467"/>
          </a:xfrm>
          <a:prstGeom prst="rect">
            <a:avLst/>
          </a:prstGeom>
        </p:spPr>
      </p:pic>
      <p:pic>
        <p:nvPicPr>
          <p:cNvPr id="5" name="Picture 4" descr="logo-denha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85" y="3474662"/>
            <a:ext cx="2869512" cy="2403929"/>
          </a:xfrm>
          <a:prstGeom prst="rect">
            <a:avLst/>
          </a:prstGeom>
        </p:spPr>
      </p:pic>
      <p:pic>
        <p:nvPicPr>
          <p:cNvPr id="6" name="Picture 5" descr="logo-nijmegen-grij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708" y="969432"/>
            <a:ext cx="4308434" cy="1612901"/>
          </a:xfrm>
          <a:prstGeom prst="rect">
            <a:avLst/>
          </a:prstGeom>
        </p:spPr>
      </p:pic>
      <p:pic>
        <p:nvPicPr>
          <p:cNvPr id="7" name="Picture 6" descr="logo-utrech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686" y="874185"/>
            <a:ext cx="3175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6482"/>
            <a:ext cx="5788173" cy="2911979"/>
          </a:xfrm>
          <a:prstGeom prst="rect">
            <a:avLst/>
          </a:prstGeom>
        </p:spPr>
      </p:pic>
      <p:pic>
        <p:nvPicPr>
          <p:cNvPr id="4" name="Content Placeholder 3" descr="westplein camera.JP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221" r="-71221"/>
          <a:stretch>
            <a:fillRect/>
          </a:stretch>
        </p:blipFill>
        <p:spPr>
          <a:xfrm>
            <a:off x="1323913" y="0"/>
            <a:ext cx="12469965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Rack-</a:t>
            </a:r>
            <a:r>
              <a:rPr lang="nl-NL" smtClean="0">
                <a:solidFill>
                  <a:srgbClr val="F9FF82"/>
                </a:solidFill>
              </a:rPr>
              <a:t>independent</a:t>
            </a:r>
            <a:r>
              <a:rPr lang="nl-NL" smtClean="0"/>
              <a:t> sensors</a:t>
            </a:r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3209298" y="2228506"/>
            <a:ext cx="3429144" cy="120032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nl-NL" b="1" spc="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Optical sensors:</a:t>
            </a:r>
          </a:p>
          <a:p>
            <a:pPr algn="ctr"/>
            <a:r>
              <a:rPr lang="nl-NL" b="1" spc="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Double surveillance </a:t>
            </a:r>
            <a:r>
              <a:rPr lang="nl-NL" b="1" spc="15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cameras</a:t>
            </a:r>
            <a:r>
              <a:rPr lang="nl-NL" b="1" spc="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nl-NL" b="1" spc="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 stereo </a:t>
            </a:r>
            <a:r>
              <a:rPr lang="nl-NL" b="1" spc="15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configuration</a:t>
            </a:r>
            <a:endParaRPr lang="nl-NL" b="1" spc="15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nl-NL" b="1" spc="150">
                <a:ln w="11430"/>
                <a:solidFill>
                  <a:srgbClr val="F9FF8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(images are </a:t>
            </a:r>
            <a:r>
              <a:rPr lang="nl-NL" b="1" spc="150" err="1">
                <a:ln w="11430"/>
                <a:solidFill>
                  <a:srgbClr val="F9FF8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not</a:t>
            </a:r>
            <a:r>
              <a:rPr lang="nl-NL" b="1" spc="150">
                <a:ln w="11430"/>
                <a:solidFill>
                  <a:srgbClr val="F9FF8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nl-NL" b="1" spc="150" err="1">
                <a:ln w="11430"/>
                <a:solidFill>
                  <a:srgbClr val="F9FF8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stored</a:t>
            </a:r>
            <a:r>
              <a:rPr lang="nl-NL" b="1" spc="150">
                <a:ln w="11430"/>
                <a:solidFill>
                  <a:srgbClr val="F9FF8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758974" y="1843860"/>
            <a:ext cx="1031857" cy="5014140"/>
            <a:chOff x="6758974" y="1843860"/>
            <a:chExt cx="1031857" cy="501414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7027623" y="1843860"/>
              <a:ext cx="702152" cy="5014140"/>
            </a:xfrm>
            <a:prstGeom prst="line">
              <a:avLst/>
            </a:prstGeom>
            <a:ln>
              <a:solidFill>
                <a:srgbClr val="0000FF"/>
              </a:solidFill>
            </a:ln>
            <a:effectLst>
              <a:glow rad="50800">
                <a:schemeClr val="tx1">
                  <a:alpha val="5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6758974" y="1843860"/>
              <a:ext cx="1031857" cy="501414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  <a:effectLst>
              <a:glow rad="38100">
                <a:schemeClr val="accent2">
                  <a:lumMod val="60000"/>
                  <a:lumOff val="40000"/>
                  <a:alpha val="5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5934405" y="3875118"/>
            <a:ext cx="2858926" cy="646331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nl-NL" b="1" spc="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Sensors </a:t>
            </a:r>
            <a:r>
              <a:rPr lang="nl-NL" b="1" spc="15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can</a:t>
            </a:r>
            <a:r>
              <a:rPr lang="nl-NL" b="1" spc="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“</a:t>
            </a:r>
            <a:r>
              <a:rPr lang="nl-NL" b="1" spc="15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see</a:t>
            </a:r>
            <a:r>
              <a:rPr lang="nl-NL" b="1" spc="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” in </a:t>
            </a:r>
            <a:r>
              <a:rPr lang="nl-NL" b="1" spc="150">
                <a:ln w="11430"/>
                <a:solidFill>
                  <a:srgbClr val="F9FF8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3D</a:t>
            </a:r>
          </a:p>
          <a:p>
            <a:pPr algn="ctr"/>
            <a:r>
              <a:rPr lang="nl-NL" b="1" spc="15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like</a:t>
            </a:r>
            <a:r>
              <a:rPr lang="nl-NL" b="1" spc="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nl-NL" b="1" spc="15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eyes</a:t>
            </a:r>
            <a:endParaRPr lang="nl-NL" b="1" spc="15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462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48" r="-6448"/>
          <a:stretch>
            <a:fillRect/>
          </a:stretch>
        </p:blipFill>
        <p:spPr>
          <a:xfrm>
            <a:off x="-276884" y="664100"/>
            <a:ext cx="9723872" cy="5347755"/>
          </a:xfrm>
        </p:spPr>
      </p:pic>
      <p:sp>
        <p:nvSpPr>
          <p:cNvPr id="2" name="TextBox 1"/>
          <p:cNvSpPr txBox="1"/>
          <p:nvPr/>
        </p:nvSpPr>
        <p:spPr>
          <a:xfrm>
            <a:off x="271378" y="6179010"/>
            <a:ext cx="865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200">
                <a:solidFill>
                  <a:srgbClr val="F9FF82"/>
                </a:solidFill>
              </a:rPr>
              <a:t>1</a:t>
            </a:r>
            <a:r>
              <a:rPr lang="nl-NL" sz="2200"/>
              <a:t> sensor is </a:t>
            </a:r>
            <a:r>
              <a:rPr lang="nl-NL" sz="2200" err="1"/>
              <a:t>able</a:t>
            </a:r>
            <a:r>
              <a:rPr lang="nl-NL" sz="2200"/>
              <a:t> </a:t>
            </a:r>
            <a:r>
              <a:rPr lang="nl-NL" sz="2200" err="1"/>
              <a:t>to</a:t>
            </a:r>
            <a:r>
              <a:rPr lang="nl-NL" sz="2200"/>
              <a:t> </a:t>
            </a:r>
            <a:r>
              <a:rPr lang="nl-NL" sz="2200" err="1"/>
              <a:t>simultaneously</a:t>
            </a:r>
            <a:r>
              <a:rPr lang="nl-NL" sz="2200"/>
              <a:t> </a:t>
            </a:r>
            <a:r>
              <a:rPr lang="nl-NL" sz="2200" err="1"/>
              <a:t>detect</a:t>
            </a:r>
            <a:r>
              <a:rPr lang="nl-NL" sz="2200"/>
              <a:t> </a:t>
            </a:r>
            <a:r>
              <a:rPr lang="nl-NL" sz="2200">
                <a:solidFill>
                  <a:srgbClr val="F9FF82"/>
                </a:solidFill>
              </a:rPr>
              <a:t>40-60 </a:t>
            </a:r>
            <a:r>
              <a:rPr lang="nl-NL" sz="2200" err="1"/>
              <a:t>cycle</a:t>
            </a:r>
            <a:r>
              <a:rPr lang="nl-NL" sz="2200"/>
              <a:t> rack </a:t>
            </a:r>
            <a:r>
              <a:rPr lang="nl-NL" sz="2200" err="1"/>
              <a:t>spaces</a:t>
            </a:r>
            <a:r>
              <a:rPr lang="nl-NL" sz="2200"/>
              <a:t> a minute</a:t>
            </a:r>
          </a:p>
        </p:txBody>
      </p:sp>
    </p:spTree>
    <p:extLst>
      <p:ext uri="{BB962C8B-B14F-4D97-AF65-F5344CB8AC3E}">
        <p14:creationId xmlns:p14="http://schemas.microsoft.com/office/powerpoint/2010/main" val="1261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Custom 1">
      <a:dk1>
        <a:srgbClr val="250705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8657</TotalTime>
  <Words>1451</Words>
  <Application>Microsoft Macintosh PowerPoint</Application>
  <PresentationFormat>On-screen Show (4:3)</PresentationFormat>
  <Paragraphs>323</Paragraphs>
  <Slides>57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Andale Mono</vt:lpstr>
      <vt:lpstr>Calibri</vt:lpstr>
      <vt:lpstr>Arial</vt:lpstr>
      <vt:lpstr>Black</vt:lpstr>
      <vt:lpstr>Functional Programming at LumiGuide</vt:lpstr>
      <vt:lpstr>Bas van Dijk?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Rack-independent sensors</vt:lpstr>
      <vt:lpstr>PowerPoint Presentation</vt:lpstr>
      <vt:lpstr>PowerPoint Presentation</vt:lpstr>
      <vt:lpstr>Detection of ’rack-free’ parking spaces</vt:lpstr>
      <vt:lpstr>Detection of ’rack-free’ parking spaces</vt:lpstr>
      <vt:lpstr>Signage</vt:lpstr>
      <vt:lpstr>Management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GHCJS &amp; blaze-react (Simon Meier)</vt:lpstr>
      <vt:lpstr>GHCJS &amp; blaze-react (Simon Meier)</vt:lpstr>
      <vt:lpstr>opencv: Haskell binding to OpenCV-3.1</vt:lpstr>
      <vt:lpstr>opencv: Haskell binding to OpenCV-3.1</vt:lpstr>
      <vt:lpstr>opencv: Haskell binding to OpenCV-3.1</vt:lpstr>
      <vt:lpstr>Images</vt:lpstr>
      <vt:lpstr>Images</vt:lpstr>
      <vt:lpstr>Images</vt:lpstr>
      <vt:lpstr>Images</vt:lpstr>
      <vt:lpstr>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Coding Session</vt:lpstr>
      <vt:lpstr>PowerPoint Presentation</vt:lpstr>
      <vt:lpstr>Nix</vt:lpstr>
      <vt:lpstr>PowerPoint Presentation</vt:lpstr>
      <vt:lpstr>         LumiOS</vt:lpstr>
      <vt:lpstr>Development</vt:lpstr>
      <vt:lpstr>Hydra – Continuous build system</vt:lpstr>
      <vt:lpstr>PowerPoint Presentation</vt:lpstr>
      <vt:lpstr>nixops: deploying NixOS machines</vt:lpstr>
      <vt:lpstr>stalling-net.nix</vt:lpstr>
      <vt:lpstr>stalling-net-hardware.nix</vt:lpstr>
      <vt:lpstr>Deploy the network configuration</vt:lpstr>
      <vt:lpstr>Have fun parking your bike!</vt:lpstr>
      <vt:lpstr>Please ask me something?</vt:lpstr>
      <vt:lpstr>ZuriHac 2016 OpenCV Results</vt:lpstr>
      <vt:lpstr>ZuriHac 2016 OpenCV Results</vt:lpstr>
      <vt:lpstr>PowerPoint Presentation</vt:lpstr>
      <vt:lpstr>PowerPoint Presentation</vt:lpstr>
      <vt:lpstr>PowerPoint Presentation</vt:lpstr>
      <vt:lpstr>Thanks!</vt:lpstr>
    </vt:vector>
  </TitlesOfParts>
  <Company>LumiGuide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 van Dijk</dc:creator>
  <cp:lastModifiedBy>Bas van Dijk</cp:lastModifiedBy>
  <cp:revision>157</cp:revision>
  <dcterms:created xsi:type="dcterms:W3CDTF">2015-06-03T12:54:22Z</dcterms:created>
  <dcterms:modified xsi:type="dcterms:W3CDTF">2016-07-24T14:55:19Z</dcterms:modified>
</cp:coreProperties>
</file>